
<file path=[Content_Types].xml><?xml version="1.0" encoding="utf-8"?>
<Types xmlns="http://schemas.openxmlformats.org/package/2006/content-types">
  <Default Extension="png" ContentType="image/png"/>
  <Default Extension="jfif" ContentType="image/jpe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4" autoAdjust="0"/>
    <p:restoredTop sz="94660"/>
  </p:normalViewPr>
  <p:slideViewPr>
    <p:cSldViewPr snapToGrid="0" showGuides="1">
      <p:cViewPr varScale="1">
        <p:scale>
          <a:sx n="88" d="100"/>
          <a:sy n="88" d="100"/>
        </p:scale>
        <p:origin x="446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DED4C-2FBC-4047-82B0-3040997B44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74B14F-31A2-44D6-BA17-878D3BD3CC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89A89B-2720-4C35-85A7-C047E5DBEE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DCA342-E1DD-4461-AFA0-ADEE644B4E8F}" type="datetimeFigureOut">
              <a:rPr lang="en-NZ" smtClean="0"/>
              <a:t>20/07/2021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77785A-2A38-4C22-B81B-CAC7EA9740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91F625-FC39-42B7-B384-D39C9D8C4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123EA-0BBF-49F7-BA35-8EA89E2A1382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1150395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BE4488-0654-477B-A20C-579BD812A1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2C21810-BB7F-49AD-9541-A880E4FEE2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291796-84B2-4D07-AF5D-E419F986E2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DCA342-E1DD-4461-AFA0-ADEE644B4E8F}" type="datetimeFigureOut">
              <a:rPr lang="en-NZ" smtClean="0"/>
              <a:t>20/07/2021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B6D96D-522F-49AF-B8F3-B0FAC7A005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FE73B9-D2C6-4E4F-8304-E2631B88B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123EA-0BBF-49F7-BA35-8EA89E2A1382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9223596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FB22B94-8CF1-40AD-9B43-0E6C56ED56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5B2B70-24B7-4DAD-A3AB-63A04C82E5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3231B0-AF39-4E3C-92C9-DFAAFF5C34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DCA342-E1DD-4461-AFA0-ADEE644B4E8F}" type="datetimeFigureOut">
              <a:rPr lang="en-NZ" smtClean="0"/>
              <a:t>20/07/2021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DDF3D9-7ADE-42F5-AAE0-9A55A4EE3D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409F4C-B0DA-4B03-A6E2-F5EB6FC75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123EA-0BBF-49F7-BA35-8EA89E2A1382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4743635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DCB3A5-0DDE-4A42-8372-4184EC0C32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B6E761-DF6B-4B15-AC86-38208E2B53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059607-4192-44F2-A40F-547E0A6938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DCA342-E1DD-4461-AFA0-ADEE644B4E8F}" type="datetimeFigureOut">
              <a:rPr lang="en-NZ" smtClean="0"/>
              <a:t>20/07/2021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B4DFE9-1D1F-4A80-863E-737EF68FB6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41A34C-7E1C-4C7E-AE65-51F99E760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123EA-0BBF-49F7-BA35-8EA89E2A1382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0730139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87695-B27D-444C-8EB7-8C668F2F95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CC1FCA-3E27-4CDC-9B2A-04D4A2DCA4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7B1205-78C5-47B8-A898-3DA3B4DA94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DCA342-E1DD-4461-AFA0-ADEE644B4E8F}" type="datetimeFigureOut">
              <a:rPr lang="en-NZ" smtClean="0"/>
              <a:t>20/07/2021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650BB7-2DFB-46F8-A1C0-B6CF38ED1B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004A76-B7A8-48D9-951F-B60A1B131E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123EA-0BBF-49F7-BA35-8EA89E2A1382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9276780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2F595-EC2D-4C4B-8BA6-ECE9B9B4C5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79501-AD69-48EA-A31B-1F8E2EA88B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DD4F75-540E-4E76-A277-3A1A9A3BD8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527BA6-F0D6-482B-B8C8-4F67FF1F43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DCA342-E1DD-4461-AFA0-ADEE644B4E8F}" type="datetimeFigureOut">
              <a:rPr lang="en-NZ" smtClean="0"/>
              <a:t>20/07/2021</a:t>
            </a:fld>
            <a:endParaRPr lang="en-NZ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F4805E-CF45-46D1-B0B7-D95D84F869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03F249-985B-42D7-A480-9833550593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123EA-0BBF-49F7-BA35-8EA89E2A1382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924407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6B4474-C5AA-4216-895B-9C06151C10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DB0E76-C0A2-481F-9381-290834983D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713D5B-1AEC-4CF2-8676-4CF217997F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64ABD9F-31A2-44EA-8344-2324CB44D1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52C4F35-A94E-4E0D-B31E-9E85E8ED6BC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A20C8ED-F267-4BD7-ACE0-DFE1B05C67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DCA342-E1DD-4461-AFA0-ADEE644B4E8F}" type="datetimeFigureOut">
              <a:rPr lang="en-NZ" smtClean="0"/>
              <a:t>20/07/2021</a:t>
            </a:fld>
            <a:endParaRPr lang="en-NZ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8A0B1CA-2EE4-4C3C-B987-CEFE7A9755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A2B2657-7803-46A9-864F-D4FE42965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123EA-0BBF-49F7-BA35-8EA89E2A1382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419782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FDE4C-79AC-42F4-8383-58B2F5CF7B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430473E-5355-4D4B-B962-C39DA9299C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DCA342-E1DD-4461-AFA0-ADEE644B4E8F}" type="datetimeFigureOut">
              <a:rPr lang="en-NZ" smtClean="0"/>
              <a:t>20/07/2021</a:t>
            </a:fld>
            <a:endParaRPr lang="en-NZ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FFA757-7CDF-4A1B-9C59-80BACA0A28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E81E94-BC84-467F-846A-89C2D3DF4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123EA-0BBF-49F7-BA35-8EA89E2A1382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026968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FFC6F45-861C-4E11-9352-D89BA811F6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DCA342-E1DD-4461-AFA0-ADEE644B4E8F}" type="datetimeFigureOut">
              <a:rPr lang="en-NZ" smtClean="0"/>
              <a:t>20/07/2021</a:t>
            </a:fld>
            <a:endParaRPr lang="en-NZ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DDF876-8BDF-4433-8D9B-E448B6DB0B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15B5A0-A3B8-40B5-BF7A-E4928C8968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123EA-0BBF-49F7-BA35-8EA89E2A1382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0078614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D07A75-240F-4179-AFF0-A284EAA54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DBAB7B-24BB-4D75-AE7F-FA4415F76A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AC8419-D03E-4CE5-8BD8-16E505BEF4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5ACD49-CBD6-4D1E-B0DC-1241820BA2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DCA342-E1DD-4461-AFA0-ADEE644B4E8F}" type="datetimeFigureOut">
              <a:rPr lang="en-NZ" smtClean="0"/>
              <a:t>20/07/2021</a:t>
            </a:fld>
            <a:endParaRPr lang="en-NZ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036280-2FEF-467D-A141-B616CFAD5B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7262ED-875A-4514-AFE8-F16BEE5A3D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123EA-0BBF-49F7-BA35-8EA89E2A1382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8900791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2C0A7E-71A9-4499-B357-DBEE7DCA29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59939E9-456C-4969-80AC-ECDAF01A9A6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Z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488705-0F7C-4E41-A280-C03477AAB6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EAA9D8-C973-42DD-92F2-A849934BEC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DCA342-E1DD-4461-AFA0-ADEE644B4E8F}" type="datetimeFigureOut">
              <a:rPr lang="en-NZ" smtClean="0"/>
              <a:t>20/07/2021</a:t>
            </a:fld>
            <a:endParaRPr lang="en-NZ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A7E3B0-238C-4A2A-8600-27068E0D57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A4316C-B860-48BC-A931-FB4A40603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123EA-0BBF-49F7-BA35-8EA89E2A1382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4007871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FE06831-3604-42CB-82FF-74B7FB524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F4F0B0-FD0C-4351-A002-7F16C1716E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18DFD7-2E78-4419-87D4-21F00FADD9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DCA342-E1DD-4461-AFA0-ADEE644B4E8F}" type="datetimeFigureOut">
              <a:rPr lang="en-NZ" smtClean="0"/>
              <a:t>20/07/2021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270DDA-0D00-4F13-BF03-FDD5FAB6BE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0108D6-C16F-4F5B-AC2A-3D326493F8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A123EA-0BBF-49F7-BA35-8EA89E2A1382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6368817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emf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fi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fi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CB106B1-173B-458F-89FB-FA7FB0E47E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2240491" cy="68546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2A10E43-66BC-4857-9E13-E550C659CCEC}"/>
              </a:ext>
            </a:extLst>
          </p:cNvPr>
          <p:cNvSpPr txBox="1"/>
          <p:nvPr/>
        </p:nvSpPr>
        <p:spPr>
          <a:xfrm>
            <a:off x="3576181" y="2234407"/>
            <a:ext cx="796655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Z" sz="6600" dirty="0" smtClean="0">
                <a:solidFill>
                  <a:schemeClr val="bg1"/>
                </a:solidFill>
                <a:latin typeface="Soho Gothic Pro ExtraBold" panose="020B0903030504020204" pitchFamily="34" charset="0"/>
              </a:rPr>
              <a:t> </a:t>
            </a:r>
            <a:endParaRPr lang="en-NZ" sz="6600" dirty="0">
              <a:solidFill>
                <a:schemeClr val="bg1"/>
              </a:solidFill>
              <a:latin typeface="Soho Gothic Pro ExtraBold" panose="020B0903030504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CC6D660-F8A5-4096-8389-9AF64FBC4768}"/>
              </a:ext>
            </a:extLst>
          </p:cNvPr>
          <p:cNvSpPr txBox="1"/>
          <p:nvPr/>
        </p:nvSpPr>
        <p:spPr>
          <a:xfrm>
            <a:off x="8199282" y="4168018"/>
            <a:ext cx="10132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000" dirty="0">
                <a:solidFill>
                  <a:schemeClr val="bg1"/>
                </a:solidFill>
              </a:rPr>
              <a:t>Week1</a:t>
            </a:r>
          </a:p>
        </p:txBody>
      </p:sp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4822432" y="2234407"/>
            <a:ext cx="7766936" cy="1646302"/>
          </a:xfrm>
        </p:spPr>
        <p:txBody>
          <a:bodyPr>
            <a:normAutofit fontScale="90000"/>
          </a:bodyPr>
          <a:lstStyle/>
          <a:p>
            <a:pPr algn="ctr"/>
            <a:r>
              <a:rPr lang="en-NZ" dirty="0" smtClean="0">
                <a:solidFill>
                  <a:schemeClr val="bg1"/>
                </a:solidFill>
              </a:rPr>
              <a:t>Cryptography</a:t>
            </a:r>
            <a:br>
              <a:rPr lang="en-NZ" dirty="0" smtClean="0">
                <a:solidFill>
                  <a:schemeClr val="bg1"/>
                </a:solidFill>
              </a:rPr>
            </a:br>
            <a:r>
              <a:rPr lang="en-NZ" dirty="0" smtClean="0">
                <a:solidFill>
                  <a:schemeClr val="bg1"/>
                </a:solidFill>
              </a:rPr>
              <a:t>(Python)</a:t>
            </a:r>
            <a:endParaRPr lang="en-NZ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8247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E392A01-325A-4139-837F-B706994F3F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2752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9BFF3DD-004C-4A6D-9D30-15568676C743}"/>
              </a:ext>
            </a:extLst>
          </p:cNvPr>
          <p:cNvCxnSpPr/>
          <p:nvPr/>
        </p:nvCxnSpPr>
        <p:spPr>
          <a:xfrm>
            <a:off x="363255" y="6394537"/>
            <a:ext cx="1149263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84D15A7-84CD-4605-B078-5D9C8126F074}"/>
              </a:ext>
            </a:extLst>
          </p:cNvPr>
          <p:cNvSpPr txBox="1"/>
          <p:nvPr/>
        </p:nvSpPr>
        <p:spPr>
          <a:xfrm>
            <a:off x="269310" y="6469129"/>
            <a:ext cx="60813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1000" dirty="0">
                <a:latin typeface="Soho Gothic Pro Light" panose="020B0303030504020204" pitchFamily="34" charset="0"/>
              </a:rPr>
              <a:t>UNITEC CYBERSECURITY LAUNCH EVENT | DATE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738DEE-2BB8-41CE-AAC6-7B0A6566F9EB}"/>
              </a:ext>
            </a:extLst>
          </p:cNvPr>
          <p:cNvSpPr txBox="1"/>
          <p:nvPr/>
        </p:nvSpPr>
        <p:spPr>
          <a:xfrm>
            <a:off x="363255" y="463462"/>
            <a:ext cx="7966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3200" dirty="0">
                <a:solidFill>
                  <a:schemeClr val="bg1"/>
                </a:solidFill>
              </a:rPr>
              <a:t>Books</a:t>
            </a:r>
            <a:endParaRPr lang="en-NZ" sz="3200" dirty="0">
              <a:solidFill>
                <a:schemeClr val="bg1"/>
              </a:solidFill>
              <a:latin typeface="Soho Gothic Pro Light" panose="020B030303050402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63255" y="1863634"/>
            <a:ext cx="1035699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NZ" dirty="0"/>
              <a:t>Python Programming for the Absolute Beginner By Michael Dawson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NZ" dirty="0"/>
              <a:t>Hands-On Cryptography with Python: Leverage the Power of Python to Encrypt and Decrypt Data by Samuel Bowne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NZ" dirty="0"/>
              <a:t>Cracking Codes with Python: An Introduction to Building and Breaking Ciphersby by Al Sweigart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5776" y="3169929"/>
            <a:ext cx="2480077" cy="310623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1629" y="3159204"/>
            <a:ext cx="2362233" cy="316488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37459" y="3176133"/>
            <a:ext cx="2482792" cy="3145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3609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E392A01-325A-4139-837F-B706994F3F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2752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9BFF3DD-004C-4A6D-9D30-15568676C743}"/>
              </a:ext>
            </a:extLst>
          </p:cNvPr>
          <p:cNvCxnSpPr/>
          <p:nvPr/>
        </p:nvCxnSpPr>
        <p:spPr>
          <a:xfrm>
            <a:off x="363255" y="6394537"/>
            <a:ext cx="1149263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84D15A7-84CD-4605-B078-5D9C8126F074}"/>
              </a:ext>
            </a:extLst>
          </p:cNvPr>
          <p:cNvSpPr txBox="1"/>
          <p:nvPr/>
        </p:nvSpPr>
        <p:spPr>
          <a:xfrm>
            <a:off x="269310" y="6469129"/>
            <a:ext cx="60813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1000" dirty="0">
                <a:latin typeface="Soho Gothic Pro Light" panose="020B0303030504020204" pitchFamily="34" charset="0"/>
              </a:rPr>
              <a:t>UNITEC CYBERSECURITY LAUNCH EVENT | DATE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738DEE-2BB8-41CE-AAC6-7B0A6566F9EB}"/>
              </a:ext>
            </a:extLst>
          </p:cNvPr>
          <p:cNvSpPr txBox="1"/>
          <p:nvPr/>
        </p:nvSpPr>
        <p:spPr>
          <a:xfrm>
            <a:off x="363255" y="463462"/>
            <a:ext cx="7966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3200" dirty="0">
                <a:solidFill>
                  <a:schemeClr val="bg1"/>
                </a:solidFill>
              </a:rPr>
              <a:t>Let’s start! </a:t>
            </a:r>
            <a:endParaRPr lang="en-NZ" sz="3200" dirty="0">
              <a:solidFill>
                <a:schemeClr val="bg1"/>
              </a:solidFill>
              <a:latin typeface="Soho Gothic Pro Light" panose="020B030303050402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69310" y="1911922"/>
            <a:ext cx="40384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NZ" dirty="0"/>
              <a:t>Let’s start driving; What do you need?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847" y="2649824"/>
            <a:ext cx="2143125" cy="214312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4832" y="2912643"/>
            <a:ext cx="2173500" cy="177186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67721" y="1863191"/>
            <a:ext cx="2487035" cy="248703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02914" y="4610988"/>
            <a:ext cx="2924175" cy="1562100"/>
          </a:xfrm>
          <a:prstGeom prst="rect">
            <a:avLst/>
          </a:prstGeom>
        </p:spPr>
      </p:pic>
      <p:sp>
        <p:nvSpPr>
          <p:cNvPr id="14" name="Right Arrow 13"/>
          <p:cNvSpPr/>
          <p:nvPr/>
        </p:nvSpPr>
        <p:spPr bwMode="auto">
          <a:xfrm>
            <a:off x="9730520" y="5276735"/>
            <a:ext cx="502301" cy="230603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NZ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0299340" y="5191982"/>
            <a:ext cx="1826141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latin typeface="Verdana" panose="020B0604030504040204" pitchFamily="34" charset="0"/>
                <a:ea typeface="MS PGothic" panose="020B0600070205080204" pitchFamily="34" charset="-128"/>
              </a:rPr>
              <a:t>Driving skills</a:t>
            </a:r>
            <a:endParaRPr lang="en-US" sz="200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latin typeface="Verdana" panose="020B0604030504040204" pitchFamily="34" charset="0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346128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E392A01-325A-4139-837F-B706994F3F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2752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9BFF3DD-004C-4A6D-9D30-15568676C743}"/>
              </a:ext>
            </a:extLst>
          </p:cNvPr>
          <p:cNvCxnSpPr/>
          <p:nvPr/>
        </p:nvCxnSpPr>
        <p:spPr>
          <a:xfrm>
            <a:off x="363255" y="6394537"/>
            <a:ext cx="1149263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84D15A7-84CD-4605-B078-5D9C8126F074}"/>
              </a:ext>
            </a:extLst>
          </p:cNvPr>
          <p:cNvSpPr txBox="1"/>
          <p:nvPr/>
        </p:nvSpPr>
        <p:spPr>
          <a:xfrm>
            <a:off x="269310" y="6469129"/>
            <a:ext cx="60813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1000" dirty="0">
                <a:latin typeface="Soho Gothic Pro Light" panose="020B0303030504020204" pitchFamily="34" charset="0"/>
              </a:rPr>
              <a:t>UNITEC CYBERSECURITY LAUNCH EVENT | DATE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738DEE-2BB8-41CE-AAC6-7B0A6566F9EB}"/>
              </a:ext>
            </a:extLst>
          </p:cNvPr>
          <p:cNvSpPr txBox="1"/>
          <p:nvPr/>
        </p:nvSpPr>
        <p:spPr>
          <a:xfrm>
            <a:off x="363255" y="463462"/>
            <a:ext cx="7966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3200" dirty="0">
                <a:solidFill>
                  <a:schemeClr val="bg1"/>
                </a:solidFill>
              </a:rPr>
              <a:t>Let’s start! </a:t>
            </a:r>
            <a:endParaRPr lang="en-NZ" sz="3200" dirty="0">
              <a:solidFill>
                <a:schemeClr val="bg1"/>
              </a:solidFill>
              <a:latin typeface="Soho Gothic Pro Light" panose="020B030303050402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70263" y="1958190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NZ" dirty="0"/>
              <a:t>Let’s start writing a programme</a:t>
            </a:r>
            <a:r>
              <a:rPr lang="en-NZ" dirty="0" smtClean="0"/>
              <a:t>!</a:t>
            </a:r>
          </a:p>
          <a:p>
            <a:endParaRPr lang="en-NZ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NZ" dirty="0"/>
              <a:t>A programme language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NZ" dirty="0"/>
              <a:t>An algorithm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NZ" dirty="0"/>
              <a:t>You still need some Magic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8385" y="1835318"/>
            <a:ext cx="2857500" cy="16002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9770" y="3597758"/>
            <a:ext cx="3048000" cy="149542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3255" y="4084601"/>
            <a:ext cx="2044125" cy="2024067"/>
          </a:xfrm>
          <a:prstGeom prst="rect">
            <a:avLst/>
          </a:prstGeom>
        </p:spPr>
      </p:pic>
      <p:sp>
        <p:nvSpPr>
          <p:cNvPr id="13" name="Right Arrow 12"/>
          <p:cNvSpPr/>
          <p:nvPr/>
        </p:nvSpPr>
        <p:spPr bwMode="auto">
          <a:xfrm>
            <a:off x="2094776" y="5312108"/>
            <a:ext cx="849746" cy="387927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NZ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837410" y="5310631"/>
            <a:ext cx="3301673" cy="4770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500" b="0" cap="none" spc="0" dirty="0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Programming Skills</a:t>
            </a:r>
            <a:endParaRPr lang="en-US" sz="25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513771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E392A01-325A-4139-837F-B706994F3F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2752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9BFF3DD-004C-4A6D-9D30-15568676C743}"/>
              </a:ext>
            </a:extLst>
          </p:cNvPr>
          <p:cNvCxnSpPr/>
          <p:nvPr/>
        </p:nvCxnSpPr>
        <p:spPr>
          <a:xfrm>
            <a:off x="363255" y="6394537"/>
            <a:ext cx="1149263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84D15A7-84CD-4605-B078-5D9C8126F074}"/>
              </a:ext>
            </a:extLst>
          </p:cNvPr>
          <p:cNvSpPr txBox="1"/>
          <p:nvPr/>
        </p:nvSpPr>
        <p:spPr>
          <a:xfrm>
            <a:off x="269310" y="6469129"/>
            <a:ext cx="60813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1000" dirty="0">
                <a:latin typeface="Soho Gothic Pro Light" panose="020B0303030504020204" pitchFamily="34" charset="0"/>
              </a:rPr>
              <a:t>UNITEC CYBERSECURITY LAUNCH EVENT | DATE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738DEE-2BB8-41CE-AAC6-7B0A6566F9EB}"/>
              </a:ext>
            </a:extLst>
          </p:cNvPr>
          <p:cNvSpPr txBox="1"/>
          <p:nvPr/>
        </p:nvSpPr>
        <p:spPr>
          <a:xfrm>
            <a:off x="363255" y="463462"/>
            <a:ext cx="7966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3200" dirty="0">
                <a:solidFill>
                  <a:schemeClr val="bg1"/>
                </a:solidFill>
              </a:rPr>
              <a:t> What is the </a:t>
            </a:r>
            <a:r>
              <a:rPr lang="en-NZ" sz="3200" b="1" dirty="0">
                <a:solidFill>
                  <a:schemeClr val="bg1"/>
                </a:solidFill>
              </a:rPr>
              <a:t>Programming</a:t>
            </a:r>
            <a:r>
              <a:rPr lang="en-NZ" sz="3200" dirty="0">
                <a:solidFill>
                  <a:schemeClr val="bg1"/>
                </a:solidFill>
              </a:rPr>
              <a:t>?</a:t>
            </a:r>
            <a:endParaRPr lang="en-NZ" sz="3200" dirty="0">
              <a:solidFill>
                <a:schemeClr val="bg1"/>
              </a:solidFill>
              <a:latin typeface="Soho Gothic Pro Light" panose="020B030303050402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13805" y="1957141"/>
            <a:ext cx="1089442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NZ" dirty="0"/>
              <a:t>Programming is the process of taking an </a:t>
            </a:r>
            <a:r>
              <a:rPr lang="en-NZ" b="1" dirty="0"/>
              <a:t>Algorithm </a:t>
            </a:r>
            <a:r>
              <a:rPr lang="en-NZ" dirty="0"/>
              <a:t>and encoding it into a notation, so that it can be executed by a computer.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0134" y="3409174"/>
            <a:ext cx="3811732" cy="2134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7828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E392A01-325A-4139-837F-B706994F3F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2752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9BFF3DD-004C-4A6D-9D30-15568676C743}"/>
              </a:ext>
            </a:extLst>
          </p:cNvPr>
          <p:cNvCxnSpPr/>
          <p:nvPr/>
        </p:nvCxnSpPr>
        <p:spPr>
          <a:xfrm>
            <a:off x="363255" y="6394537"/>
            <a:ext cx="1149263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84D15A7-84CD-4605-B078-5D9C8126F074}"/>
              </a:ext>
            </a:extLst>
          </p:cNvPr>
          <p:cNvSpPr txBox="1"/>
          <p:nvPr/>
        </p:nvSpPr>
        <p:spPr>
          <a:xfrm>
            <a:off x="269310" y="6469129"/>
            <a:ext cx="60813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1000" dirty="0">
                <a:latin typeface="Soho Gothic Pro Light" panose="020B0303030504020204" pitchFamily="34" charset="0"/>
              </a:rPr>
              <a:t>UNITEC CYBERSECURITY LAUNCH EVENT | DATE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738DEE-2BB8-41CE-AAC6-7B0A6566F9EB}"/>
              </a:ext>
            </a:extLst>
          </p:cNvPr>
          <p:cNvSpPr txBox="1"/>
          <p:nvPr/>
        </p:nvSpPr>
        <p:spPr>
          <a:xfrm>
            <a:off x="363255" y="463462"/>
            <a:ext cx="7966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3200" dirty="0" smtClean="0">
                <a:solidFill>
                  <a:schemeClr val="bg1"/>
                </a:solidFill>
              </a:rPr>
              <a:t>What is an </a:t>
            </a:r>
            <a:r>
              <a:rPr lang="en-NZ" sz="3200" b="1" dirty="0" smtClean="0">
                <a:solidFill>
                  <a:schemeClr val="bg1"/>
                </a:solidFill>
              </a:rPr>
              <a:t>Algorithm</a:t>
            </a:r>
            <a:r>
              <a:rPr lang="en-NZ" sz="3200" dirty="0" smtClean="0">
                <a:solidFill>
                  <a:schemeClr val="bg1"/>
                </a:solidFill>
              </a:rPr>
              <a:t>? </a:t>
            </a:r>
            <a:endParaRPr lang="en-NZ" sz="3200" dirty="0">
              <a:solidFill>
                <a:schemeClr val="bg1"/>
              </a:solidFill>
              <a:latin typeface="Soho Gothic Pro Light" panose="020B030303050402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63255" y="1849570"/>
            <a:ext cx="111407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NZ" dirty="0"/>
              <a:t>An algorithm is a process or set of rules to be followed in calculations or other problem-solving operations, especially by a computer.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1477" y="3297234"/>
            <a:ext cx="4060512" cy="1997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0339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E392A01-325A-4139-837F-B706994F3F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2752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9BFF3DD-004C-4A6D-9D30-15568676C743}"/>
              </a:ext>
            </a:extLst>
          </p:cNvPr>
          <p:cNvCxnSpPr/>
          <p:nvPr/>
        </p:nvCxnSpPr>
        <p:spPr>
          <a:xfrm>
            <a:off x="363255" y="6394537"/>
            <a:ext cx="1149263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84D15A7-84CD-4605-B078-5D9C8126F074}"/>
              </a:ext>
            </a:extLst>
          </p:cNvPr>
          <p:cNvSpPr txBox="1"/>
          <p:nvPr/>
        </p:nvSpPr>
        <p:spPr>
          <a:xfrm>
            <a:off x="269310" y="6469129"/>
            <a:ext cx="60813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1000" dirty="0">
                <a:latin typeface="Soho Gothic Pro Light" panose="020B0303030504020204" pitchFamily="34" charset="0"/>
              </a:rPr>
              <a:t>UNITEC CYBERSECURITY LAUNCH EVENT | DATE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738DEE-2BB8-41CE-AAC6-7B0A6566F9EB}"/>
              </a:ext>
            </a:extLst>
          </p:cNvPr>
          <p:cNvSpPr txBox="1"/>
          <p:nvPr/>
        </p:nvSpPr>
        <p:spPr>
          <a:xfrm>
            <a:off x="363255" y="463462"/>
            <a:ext cx="7966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3200" dirty="0">
                <a:solidFill>
                  <a:schemeClr val="bg1"/>
                </a:solidFill>
              </a:rPr>
              <a:t>What does a </a:t>
            </a:r>
            <a:r>
              <a:rPr lang="en-NZ" sz="3200" b="1" dirty="0">
                <a:solidFill>
                  <a:schemeClr val="bg1"/>
                </a:solidFill>
              </a:rPr>
              <a:t>Program</a:t>
            </a:r>
            <a:r>
              <a:rPr lang="en-NZ" sz="3200" dirty="0">
                <a:solidFill>
                  <a:schemeClr val="bg1"/>
                </a:solidFill>
              </a:rPr>
              <a:t>?</a:t>
            </a:r>
            <a:endParaRPr lang="en-NZ" sz="3200" dirty="0">
              <a:solidFill>
                <a:schemeClr val="bg1"/>
              </a:solidFill>
              <a:latin typeface="Soho Gothic Pro Light" panose="020B030303050402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31222" y="1825675"/>
            <a:ext cx="979714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NZ" dirty="0"/>
              <a:t>A program takes inputs, processes the inputs and creates outputs.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483" y="2667974"/>
            <a:ext cx="3095192" cy="2705416"/>
          </a:xfrm>
          <a:prstGeom prst="rect">
            <a:avLst/>
          </a:prstGeom>
        </p:spPr>
      </p:pic>
      <p:sp>
        <p:nvSpPr>
          <p:cNvPr id="11" name="Right Arrow 10"/>
          <p:cNvSpPr/>
          <p:nvPr/>
        </p:nvSpPr>
        <p:spPr bwMode="auto">
          <a:xfrm>
            <a:off x="4067173" y="3530126"/>
            <a:ext cx="868218" cy="311727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NZ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12" name="Right Arrow 11"/>
          <p:cNvSpPr/>
          <p:nvPr/>
        </p:nvSpPr>
        <p:spPr bwMode="auto">
          <a:xfrm rot="10800000">
            <a:off x="4067173" y="4051204"/>
            <a:ext cx="868218" cy="311727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NZ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5560889" y="3430058"/>
            <a:ext cx="1911927" cy="93287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NZ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NZ" dirty="0">
                <a:solidFill>
                  <a:schemeClr val="tx1"/>
                </a:solidFill>
                <a:latin typeface="Verdana" charset="0"/>
              </a:rPr>
              <a:t> </a:t>
            </a:r>
            <a:r>
              <a:rPr lang="en-NZ" dirty="0" smtClean="0">
                <a:solidFill>
                  <a:schemeClr val="tx1"/>
                </a:solidFill>
                <a:latin typeface="Verdana" charset="0"/>
              </a:rPr>
              <a:t>  </a:t>
            </a:r>
            <a:r>
              <a:rPr kumimoji="0" lang="en-NZ" sz="2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charset="0"/>
              </a:rPr>
              <a:t>Storage</a:t>
            </a:r>
            <a:endParaRPr kumimoji="0" lang="en-NZ" sz="2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869130" y="5249246"/>
            <a:ext cx="6096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NZ" b="1" dirty="0">
                <a:solidFill>
                  <a:srgbClr val="00B050"/>
                </a:solidFill>
              </a:rPr>
              <a:t>Programming is a learned skill; you should spend more </a:t>
            </a:r>
            <a:r>
              <a:rPr lang="en-NZ" sz="2400" b="1" dirty="0">
                <a:solidFill>
                  <a:srgbClr val="FF0000"/>
                </a:solidFill>
              </a:rPr>
              <a:t>TIME!</a:t>
            </a:r>
            <a:r>
              <a:rPr lang="en-NZ" b="1" dirty="0">
                <a:solidFill>
                  <a:srgbClr val="00B050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973393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E392A01-325A-4139-837F-B706994F3F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2752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9BFF3DD-004C-4A6D-9D30-15568676C743}"/>
              </a:ext>
            </a:extLst>
          </p:cNvPr>
          <p:cNvCxnSpPr/>
          <p:nvPr/>
        </p:nvCxnSpPr>
        <p:spPr>
          <a:xfrm>
            <a:off x="363255" y="6394537"/>
            <a:ext cx="1149263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84D15A7-84CD-4605-B078-5D9C8126F074}"/>
              </a:ext>
            </a:extLst>
          </p:cNvPr>
          <p:cNvSpPr txBox="1"/>
          <p:nvPr/>
        </p:nvSpPr>
        <p:spPr>
          <a:xfrm>
            <a:off x="269310" y="6469129"/>
            <a:ext cx="60813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1000" dirty="0">
                <a:latin typeface="Soho Gothic Pro Light" panose="020B0303030504020204" pitchFamily="34" charset="0"/>
              </a:rPr>
              <a:t>UNITEC CYBERSECURITY LAUNCH EVENT | DATE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738DEE-2BB8-41CE-AAC6-7B0A6566F9EB}"/>
              </a:ext>
            </a:extLst>
          </p:cNvPr>
          <p:cNvSpPr txBox="1"/>
          <p:nvPr/>
        </p:nvSpPr>
        <p:spPr>
          <a:xfrm>
            <a:off x="363255" y="463462"/>
            <a:ext cx="7966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3200" dirty="0">
                <a:solidFill>
                  <a:schemeClr val="bg1"/>
                </a:solidFill>
              </a:rPr>
              <a:t>Outline</a:t>
            </a:r>
            <a:endParaRPr lang="en-NZ" sz="3200" dirty="0">
              <a:solidFill>
                <a:schemeClr val="bg1"/>
              </a:solidFill>
              <a:latin typeface="Soho Gothic Pro Light" panose="020B030303050402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63255" y="2026809"/>
            <a:ext cx="11175602" cy="124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NZ" sz="2500" dirty="0"/>
              <a:t>Types of Variables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NZ" sz="2500" dirty="0"/>
              <a:t>Types of Statements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NZ" sz="2500" dirty="0"/>
              <a:t>Mathematical Operations</a:t>
            </a:r>
          </a:p>
        </p:txBody>
      </p:sp>
    </p:spTree>
    <p:extLst>
      <p:ext uri="{BB962C8B-B14F-4D97-AF65-F5344CB8AC3E}">
        <p14:creationId xmlns:p14="http://schemas.microsoft.com/office/powerpoint/2010/main" val="32377346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E392A01-325A-4139-837F-B706994F3F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2752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9BFF3DD-004C-4A6D-9D30-15568676C743}"/>
              </a:ext>
            </a:extLst>
          </p:cNvPr>
          <p:cNvCxnSpPr/>
          <p:nvPr/>
        </p:nvCxnSpPr>
        <p:spPr>
          <a:xfrm>
            <a:off x="363255" y="6394537"/>
            <a:ext cx="1149263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84D15A7-84CD-4605-B078-5D9C8126F074}"/>
              </a:ext>
            </a:extLst>
          </p:cNvPr>
          <p:cNvSpPr txBox="1"/>
          <p:nvPr/>
        </p:nvSpPr>
        <p:spPr>
          <a:xfrm>
            <a:off x="269310" y="6469129"/>
            <a:ext cx="60813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1000" dirty="0">
                <a:latin typeface="Soho Gothic Pro Light" panose="020B0303030504020204" pitchFamily="34" charset="0"/>
              </a:rPr>
              <a:t>UNITEC CYBERSECURITY LAUNCH EVENT | DATE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738DEE-2BB8-41CE-AAC6-7B0A6566F9EB}"/>
              </a:ext>
            </a:extLst>
          </p:cNvPr>
          <p:cNvSpPr txBox="1"/>
          <p:nvPr/>
        </p:nvSpPr>
        <p:spPr>
          <a:xfrm>
            <a:off x="363255" y="463462"/>
            <a:ext cx="7966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3200" dirty="0">
                <a:solidFill>
                  <a:schemeClr val="bg1"/>
                </a:solidFill>
              </a:rPr>
              <a:t>Life of a Programmer</a:t>
            </a:r>
            <a:endParaRPr lang="en-NZ" sz="3200" dirty="0">
              <a:solidFill>
                <a:schemeClr val="bg1"/>
              </a:solidFill>
              <a:latin typeface="Soho Gothic Pro Light" panose="020B0303030504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-554125" y="1837004"/>
            <a:ext cx="7510389" cy="55399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000" b="1" cap="none" spc="0" dirty="0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What do you do most of the time?</a:t>
            </a:r>
            <a:endParaRPr lang="en-US" sz="3000" b="1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63255" y="2776922"/>
            <a:ext cx="11166894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NZ" sz="2000" b="1" dirty="0"/>
              <a:t>As a programmer, you will: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NZ" sz="2000" dirty="0"/>
              <a:t>Design a program solutions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NZ" sz="2000" dirty="0"/>
              <a:t>Code those solutions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NZ" sz="2000" dirty="0"/>
              <a:t>Get numerous errors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NZ" sz="2000" dirty="0"/>
              <a:t>Fix errors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NZ" sz="2000" dirty="0"/>
              <a:t>Test your codes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NZ" sz="2000" dirty="0"/>
              <a:t>Get errors again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NZ" sz="2000" dirty="0"/>
              <a:t>And………</a:t>
            </a:r>
          </a:p>
        </p:txBody>
      </p:sp>
    </p:spTree>
    <p:extLst>
      <p:ext uri="{BB962C8B-B14F-4D97-AF65-F5344CB8AC3E}">
        <p14:creationId xmlns:p14="http://schemas.microsoft.com/office/powerpoint/2010/main" val="3146912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E392A01-325A-4139-837F-B706994F3F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2752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9BFF3DD-004C-4A6D-9D30-15568676C743}"/>
              </a:ext>
            </a:extLst>
          </p:cNvPr>
          <p:cNvCxnSpPr/>
          <p:nvPr/>
        </p:nvCxnSpPr>
        <p:spPr>
          <a:xfrm>
            <a:off x="363255" y="6394537"/>
            <a:ext cx="1149263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84D15A7-84CD-4605-B078-5D9C8126F074}"/>
              </a:ext>
            </a:extLst>
          </p:cNvPr>
          <p:cNvSpPr txBox="1"/>
          <p:nvPr/>
        </p:nvSpPr>
        <p:spPr>
          <a:xfrm>
            <a:off x="269310" y="6469129"/>
            <a:ext cx="60813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1000" dirty="0">
                <a:latin typeface="Soho Gothic Pro Light" panose="020B0303030504020204" pitchFamily="34" charset="0"/>
              </a:rPr>
              <a:t>UNITEC CYBERSECURITY LAUNCH EVENT | DATE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738DEE-2BB8-41CE-AAC6-7B0A6566F9EB}"/>
              </a:ext>
            </a:extLst>
          </p:cNvPr>
          <p:cNvSpPr txBox="1"/>
          <p:nvPr/>
        </p:nvSpPr>
        <p:spPr>
          <a:xfrm>
            <a:off x="363255" y="463462"/>
            <a:ext cx="7966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3200" dirty="0">
                <a:solidFill>
                  <a:schemeClr val="bg1"/>
                </a:solidFill>
              </a:rPr>
              <a:t>Types of Variables </a:t>
            </a:r>
            <a:endParaRPr lang="en-NZ" sz="3200" dirty="0">
              <a:solidFill>
                <a:schemeClr val="bg1"/>
              </a:solidFill>
              <a:latin typeface="Soho Gothic Pro Light" panose="020B030303050402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52846" y="1863507"/>
            <a:ext cx="6096000" cy="227754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NZ" sz="2400" b="1" dirty="0">
                <a:solidFill>
                  <a:srgbClr val="FF0000"/>
                </a:solidFill>
              </a:rPr>
              <a:t>Integers</a:t>
            </a:r>
            <a:r>
              <a:rPr lang="en-NZ" sz="3200" b="1" dirty="0"/>
              <a:t>: </a:t>
            </a:r>
            <a:r>
              <a:rPr lang="en-NZ" dirty="0"/>
              <a:t>whole numbers with no decimal point </a:t>
            </a:r>
          </a:p>
          <a:p>
            <a:r>
              <a:rPr lang="en-NZ" dirty="0"/>
              <a:t>Examples: </a:t>
            </a:r>
            <a:r>
              <a:rPr lang="en-NZ" b="1" dirty="0"/>
              <a:t>100</a:t>
            </a:r>
            <a:r>
              <a:rPr lang="en-NZ" dirty="0"/>
              <a:t>, </a:t>
            </a:r>
            <a:r>
              <a:rPr lang="en-NZ" b="1" dirty="0"/>
              <a:t>25</a:t>
            </a:r>
            <a:r>
              <a:rPr lang="en-NZ" dirty="0"/>
              <a:t>, </a:t>
            </a:r>
            <a:r>
              <a:rPr lang="en-NZ" b="1" dirty="0"/>
              <a:t>1000000</a:t>
            </a:r>
            <a:r>
              <a:rPr lang="en-NZ" dirty="0"/>
              <a:t>, </a:t>
            </a:r>
            <a:r>
              <a:rPr lang="en-NZ" b="1" dirty="0"/>
              <a:t>0</a:t>
            </a:r>
          </a:p>
          <a:p>
            <a:r>
              <a:rPr lang="en-NZ" sz="2400" b="1" dirty="0">
                <a:solidFill>
                  <a:srgbClr val="FF0000"/>
                </a:solidFill>
              </a:rPr>
              <a:t>Floating Points</a:t>
            </a:r>
            <a:r>
              <a:rPr lang="en-NZ" sz="3200" b="1" dirty="0"/>
              <a:t>: </a:t>
            </a:r>
            <a:r>
              <a:rPr lang="en-NZ" dirty="0"/>
              <a:t>the decimal point floats around </a:t>
            </a:r>
          </a:p>
          <a:p>
            <a:r>
              <a:rPr lang="en-NZ" dirty="0"/>
              <a:t>Examples: </a:t>
            </a:r>
            <a:r>
              <a:rPr lang="en-NZ" b="1" dirty="0"/>
              <a:t>2.16</a:t>
            </a:r>
            <a:r>
              <a:rPr lang="en-NZ" dirty="0"/>
              <a:t>, </a:t>
            </a:r>
            <a:r>
              <a:rPr lang="en-NZ" b="1" dirty="0"/>
              <a:t>58.000001</a:t>
            </a:r>
            <a:r>
              <a:rPr lang="en-NZ" dirty="0"/>
              <a:t>, </a:t>
            </a:r>
            <a:r>
              <a:rPr lang="en-NZ" b="1" dirty="0"/>
              <a:t>40.4</a:t>
            </a:r>
            <a:r>
              <a:rPr lang="en-NZ" dirty="0"/>
              <a:t> </a:t>
            </a:r>
          </a:p>
          <a:p>
            <a:r>
              <a:rPr lang="en-NZ" sz="2400" b="1" dirty="0">
                <a:solidFill>
                  <a:srgbClr val="FF0000"/>
                </a:solidFill>
              </a:rPr>
              <a:t>Strings</a:t>
            </a:r>
            <a:r>
              <a:rPr lang="en-NZ" dirty="0"/>
              <a:t>: collection of characters </a:t>
            </a:r>
          </a:p>
          <a:p>
            <a:r>
              <a:rPr lang="en-NZ" dirty="0"/>
              <a:t>Examples: </a:t>
            </a:r>
            <a:r>
              <a:rPr lang="en-NZ" b="1" dirty="0"/>
              <a:t>“Soheil”</a:t>
            </a:r>
            <a:r>
              <a:rPr lang="en-NZ" dirty="0"/>
              <a:t>, </a:t>
            </a:r>
            <a:r>
              <a:rPr lang="en-NZ" b="1" dirty="0"/>
              <a:t>“Sam123”</a:t>
            </a:r>
            <a:r>
              <a:rPr lang="en-NZ" dirty="0"/>
              <a:t>, </a:t>
            </a:r>
            <a:r>
              <a:rPr lang="en-NZ" b="1" dirty="0"/>
              <a:t>“20.54”</a:t>
            </a:r>
            <a:r>
              <a:rPr lang="en-NZ" dirty="0"/>
              <a:t>, </a:t>
            </a:r>
            <a:r>
              <a:rPr lang="en-NZ" b="1" dirty="0"/>
              <a:t>“10”</a:t>
            </a:r>
          </a:p>
        </p:txBody>
      </p:sp>
    </p:spTree>
    <p:extLst>
      <p:ext uri="{BB962C8B-B14F-4D97-AF65-F5344CB8AC3E}">
        <p14:creationId xmlns:p14="http://schemas.microsoft.com/office/powerpoint/2010/main" val="591760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E392A01-325A-4139-837F-B706994F3F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2752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9BFF3DD-004C-4A6D-9D30-15568676C743}"/>
              </a:ext>
            </a:extLst>
          </p:cNvPr>
          <p:cNvCxnSpPr/>
          <p:nvPr/>
        </p:nvCxnSpPr>
        <p:spPr>
          <a:xfrm>
            <a:off x="363255" y="6394537"/>
            <a:ext cx="1149263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84D15A7-84CD-4605-B078-5D9C8126F074}"/>
              </a:ext>
            </a:extLst>
          </p:cNvPr>
          <p:cNvSpPr txBox="1"/>
          <p:nvPr/>
        </p:nvSpPr>
        <p:spPr>
          <a:xfrm>
            <a:off x="269310" y="6469129"/>
            <a:ext cx="60813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1000" dirty="0">
                <a:latin typeface="Soho Gothic Pro Light" panose="020B0303030504020204" pitchFamily="34" charset="0"/>
              </a:rPr>
              <a:t>UNITEC CYBERSECURITY LAUNCH EVENT | DATE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738DEE-2BB8-41CE-AAC6-7B0A6566F9EB}"/>
              </a:ext>
            </a:extLst>
          </p:cNvPr>
          <p:cNvSpPr txBox="1"/>
          <p:nvPr/>
        </p:nvSpPr>
        <p:spPr>
          <a:xfrm>
            <a:off x="363255" y="463462"/>
            <a:ext cx="7966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3200" dirty="0">
                <a:solidFill>
                  <a:schemeClr val="bg1"/>
                </a:solidFill>
              </a:rPr>
              <a:t>Converting Variable Types </a:t>
            </a:r>
            <a:endParaRPr lang="en-NZ" sz="3200" dirty="0">
              <a:solidFill>
                <a:schemeClr val="bg1"/>
              </a:solidFill>
              <a:latin typeface="Soho Gothic Pro Light" panose="020B030303050402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27017" y="1985554"/>
            <a:ext cx="8516983" cy="2889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NZ" sz="2000" dirty="0">
                <a:solidFill>
                  <a:srgbClr val="0070C0"/>
                </a:solidFill>
              </a:rPr>
              <a:t>Float to Integer:</a:t>
            </a:r>
          </a:p>
          <a:p>
            <a:r>
              <a:rPr lang="en-NZ" dirty="0"/>
              <a:t>int(x)              changing x to an integer variable</a:t>
            </a:r>
          </a:p>
          <a:p>
            <a:endParaRPr lang="en-NZ" dirty="0"/>
          </a:p>
          <a:p>
            <a:r>
              <a:rPr lang="en-NZ" dirty="0"/>
              <a:t>int(24.65) = ? </a:t>
            </a:r>
          </a:p>
          <a:p>
            <a:r>
              <a:rPr lang="en-NZ" dirty="0"/>
              <a:t>int(“abc”) = ?</a:t>
            </a:r>
          </a:p>
          <a:p>
            <a:endParaRPr lang="en-NZ" dirty="0"/>
          </a:p>
          <a:p>
            <a:r>
              <a:rPr lang="en-NZ" dirty="0">
                <a:solidFill>
                  <a:srgbClr val="0070C0"/>
                </a:solidFill>
              </a:rPr>
              <a:t>Integer to Float: </a:t>
            </a:r>
          </a:p>
          <a:p>
            <a:r>
              <a:rPr lang="en-NZ" dirty="0"/>
              <a:t>float(x)              changing x to an float variable</a:t>
            </a:r>
          </a:p>
          <a:p>
            <a:endParaRPr lang="en-NZ" dirty="0">
              <a:solidFill>
                <a:srgbClr val="0070C0"/>
              </a:solidFill>
            </a:endParaRPr>
          </a:p>
          <a:p>
            <a:r>
              <a:rPr lang="en-NZ" dirty="0"/>
              <a:t>float(24) = ? </a:t>
            </a:r>
          </a:p>
        </p:txBody>
      </p:sp>
      <p:sp>
        <p:nvSpPr>
          <p:cNvPr id="10" name="Right Arrow 9"/>
          <p:cNvSpPr/>
          <p:nvPr/>
        </p:nvSpPr>
        <p:spPr bwMode="auto">
          <a:xfrm>
            <a:off x="1389941" y="2465624"/>
            <a:ext cx="406400" cy="10160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NZ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11" name="Right Arrow 10"/>
          <p:cNvSpPr/>
          <p:nvPr/>
        </p:nvSpPr>
        <p:spPr bwMode="auto">
          <a:xfrm>
            <a:off x="1551973" y="4086211"/>
            <a:ext cx="406400" cy="10160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NZ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30044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E392A01-325A-4139-837F-B706994F3F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2752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9BFF3DD-004C-4A6D-9D30-15568676C743}"/>
              </a:ext>
            </a:extLst>
          </p:cNvPr>
          <p:cNvCxnSpPr/>
          <p:nvPr/>
        </p:nvCxnSpPr>
        <p:spPr>
          <a:xfrm>
            <a:off x="363255" y="6394537"/>
            <a:ext cx="1149263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84D15A7-84CD-4605-B078-5D9C8126F074}"/>
              </a:ext>
            </a:extLst>
          </p:cNvPr>
          <p:cNvSpPr txBox="1"/>
          <p:nvPr/>
        </p:nvSpPr>
        <p:spPr>
          <a:xfrm>
            <a:off x="269310" y="6469129"/>
            <a:ext cx="60813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1000" dirty="0">
                <a:latin typeface="Soho Gothic Pro Light" panose="020B0303030504020204" pitchFamily="34" charset="0"/>
              </a:rPr>
              <a:t>UNITEC CYBERSECURITY LAUNCH EVENT | DATE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738DEE-2BB8-41CE-AAC6-7B0A6566F9EB}"/>
              </a:ext>
            </a:extLst>
          </p:cNvPr>
          <p:cNvSpPr txBox="1"/>
          <p:nvPr/>
        </p:nvSpPr>
        <p:spPr>
          <a:xfrm>
            <a:off x="363255" y="463462"/>
            <a:ext cx="7966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3200" dirty="0">
                <a:solidFill>
                  <a:schemeClr val="bg1"/>
                </a:solidFill>
              </a:rPr>
              <a:t>Cryptography (Python)</a:t>
            </a:r>
            <a:endParaRPr lang="en-NZ" sz="3200" dirty="0">
              <a:solidFill>
                <a:schemeClr val="bg1"/>
              </a:solidFill>
              <a:latin typeface="Soho Gothic Pro Light" panose="020B030303050402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25882" y="1938048"/>
            <a:ext cx="322402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NZ" sz="2000" dirty="0"/>
              <a:t>You will be learning about </a:t>
            </a:r>
          </a:p>
        </p:txBody>
      </p:sp>
      <p:sp>
        <p:nvSpPr>
          <p:cNvPr id="10" name="Rectangle 9"/>
          <p:cNvSpPr/>
          <p:nvPr/>
        </p:nvSpPr>
        <p:spPr>
          <a:xfrm>
            <a:off x="1718585" y="3323994"/>
            <a:ext cx="9078062" cy="86177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000" b="1" cap="none" spc="0" dirty="0" smtClean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Programming in Cryptography</a:t>
            </a:r>
            <a:endParaRPr lang="en-US" sz="5000" b="1" cap="none" spc="0" dirty="0">
              <a:ln w="0"/>
              <a:solidFill>
                <a:srgbClr val="0070C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763095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E392A01-325A-4139-837F-B706994F3F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2752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9BFF3DD-004C-4A6D-9D30-15568676C743}"/>
              </a:ext>
            </a:extLst>
          </p:cNvPr>
          <p:cNvCxnSpPr/>
          <p:nvPr/>
        </p:nvCxnSpPr>
        <p:spPr>
          <a:xfrm>
            <a:off x="363255" y="6394537"/>
            <a:ext cx="1149263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84D15A7-84CD-4605-B078-5D9C8126F074}"/>
              </a:ext>
            </a:extLst>
          </p:cNvPr>
          <p:cNvSpPr txBox="1"/>
          <p:nvPr/>
        </p:nvSpPr>
        <p:spPr>
          <a:xfrm>
            <a:off x="269310" y="6469129"/>
            <a:ext cx="60813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1000" dirty="0">
                <a:latin typeface="Soho Gothic Pro Light" panose="020B0303030504020204" pitchFamily="34" charset="0"/>
              </a:rPr>
              <a:t>UNITEC CYBERSECURITY LAUNCH EVENT | DATE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738DEE-2BB8-41CE-AAC6-7B0A6566F9EB}"/>
              </a:ext>
            </a:extLst>
          </p:cNvPr>
          <p:cNvSpPr txBox="1"/>
          <p:nvPr/>
        </p:nvSpPr>
        <p:spPr>
          <a:xfrm>
            <a:off x="363255" y="463462"/>
            <a:ext cx="7966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3200" dirty="0">
                <a:solidFill>
                  <a:schemeClr val="bg1"/>
                </a:solidFill>
              </a:rPr>
              <a:t>Converting Variable Types </a:t>
            </a:r>
            <a:endParaRPr lang="en-NZ" sz="3200" dirty="0">
              <a:solidFill>
                <a:schemeClr val="bg1"/>
              </a:solidFill>
              <a:latin typeface="Soho Gothic Pro Light" panose="020B030303050402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63255" y="1872344"/>
            <a:ext cx="9904151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NZ" sz="2000" dirty="0">
                <a:solidFill>
                  <a:srgbClr val="0070C0"/>
                </a:solidFill>
              </a:rPr>
              <a:t>String to different variable types:</a:t>
            </a:r>
          </a:p>
          <a:p>
            <a:r>
              <a:rPr lang="en-NZ" sz="2000" dirty="0" err="1"/>
              <a:t>str</a:t>
            </a:r>
            <a:r>
              <a:rPr lang="en-NZ" sz="2000" dirty="0"/>
              <a:t>(x)              changing x to an string variable</a:t>
            </a:r>
          </a:p>
          <a:p>
            <a:endParaRPr lang="en-NZ" sz="2000" dirty="0">
              <a:solidFill>
                <a:srgbClr val="0070C0"/>
              </a:solidFill>
            </a:endParaRPr>
          </a:p>
          <a:p>
            <a:r>
              <a:rPr lang="en-NZ" sz="2000" dirty="0"/>
              <a:t>str(24.65) = ? </a:t>
            </a:r>
          </a:p>
          <a:p>
            <a:r>
              <a:rPr lang="en-NZ" sz="2000" dirty="0"/>
              <a:t>str(“abc”) = ?</a:t>
            </a:r>
          </a:p>
          <a:p>
            <a:r>
              <a:rPr lang="en-NZ" sz="2000" dirty="0"/>
              <a:t>str(abc) = ?</a:t>
            </a:r>
          </a:p>
          <a:p>
            <a:r>
              <a:rPr lang="en-NZ" sz="2000" dirty="0"/>
              <a:t>str(‘a’+’b’) = ?</a:t>
            </a:r>
          </a:p>
        </p:txBody>
      </p:sp>
      <p:sp>
        <p:nvSpPr>
          <p:cNvPr id="10" name="Right Arrow 9"/>
          <p:cNvSpPr/>
          <p:nvPr/>
        </p:nvSpPr>
        <p:spPr bwMode="auto">
          <a:xfrm>
            <a:off x="1189644" y="2350786"/>
            <a:ext cx="406400" cy="10160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NZ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51807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E392A01-325A-4139-837F-B706994F3F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2752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9BFF3DD-004C-4A6D-9D30-15568676C743}"/>
              </a:ext>
            </a:extLst>
          </p:cNvPr>
          <p:cNvCxnSpPr/>
          <p:nvPr/>
        </p:nvCxnSpPr>
        <p:spPr>
          <a:xfrm>
            <a:off x="363255" y="6394537"/>
            <a:ext cx="1149263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84D15A7-84CD-4605-B078-5D9C8126F074}"/>
              </a:ext>
            </a:extLst>
          </p:cNvPr>
          <p:cNvSpPr txBox="1"/>
          <p:nvPr/>
        </p:nvSpPr>
        <p:spPr>
          <a:xfrm>
            <a:off x="269310" y="6469129"/>
            <a:ext cx="60813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1000" dirty="0">
                <a:latin typeface="Soho Gothic Pro Light" panose="020B0303030504020204" pitchFamily="34" charset="0"/>
              </a:rPr>
              <a:t>UNITEC CYBERSECURITY LAUNCH EVENT | DATE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738DEE-2BB8-41CE-AAC6-7B0A6566F9EB}"/>
              </a:ext>
            </a:extLst>
          </p:cNvPr>
          <p:cNvSpPr txBox="1"/>
          <p:nvPr/>
        </p:nvSpPr>
        <p:spPr>
          <a:xfrm>
            <a:off x="363255" y="463462"/>
            <a:ext cx="7966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3200" dirty="0">
                <a:solidFill>
                  <a:schemeClr val="bg1"/>
                </a:solidFill>
              </a:rPr>
              <a:t>Mathematical Operations</a:t>
            </a:r>
            <a:endParaRPr lang="en-NZ" sz="3200" dirty="0">
              <a:solidFill>
                <a:schemeClr val="bg1"/>
              </a:solidFill>
              <a:latin typeface="Soho Gothic Pro Light" panose="020B030303050402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52846" y="2004356"/>
            <a:ext cx="7323908" cy="27853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NZ" sz="2500" dirty="0"/>
              <a:t>Addition (+)</a:t>
            </a:r>
          </a:p>
          <a:p>
            <a:r>
              <a:rPr lang="en-NZ" sz="2500" dirty="0"/>
              <a:t>Subtraction (-)</a:t>
            </a:r>
          </a:p>
          <a:p>
            <a:endParaRPr lang="en-NZ" sz="2500" dirty="0" smtClean="0"/>
          </a:p>
          <a:p>
            <a:r>
              <a:rPr lang="en-NZ" sz="2500" dirty="0" smtClean="0"/>
              <a:t>Examples</a:t>
            </a:r>
            <a:r>
              <a:rPr lang="en-NZ" sz="2500" dirty="0"/>
              <a:t>:</a:t>
            </a:r>
          </a:p>
          <a:p>
            <a:pPr>
              <a:buAutoNum type="arabicParenR"/>
            </a:pPr>
            <a:r>
              <a:rPr lang="en-NZ" sz="2500" dirty="0"/>
              <a:t>‘a’ - ’b’ = ?</a:t>
            </a:r>
          </a:p>
          <a:p>
            <a:pPr>
              <a:buAutoNum type="arabicParenR"/>
            </a:pPr>
            <a:r>
              <a:rPr lang="en-NZ" sz="2500" dirty="0"/>
              <a:t>“a” + “b” = ?</a:t>
            </a:r>
          </a:p>
          <a:p>
            <a:pPr>
              <a:buAutoNum type="arabicParenR"/>
            </a:pPr>
            <a:r>
              <a:rPr lang="en-NZ" sz="2500" dirty="0"/>
              <a:t>4 + 5 = ?</a:t>
            </a:r>
          </a:p>
        </p:txBody>
      </p:sp>
    </p:spTree>
    <p:extLst>
      <p:ext uri="{BB962C8B-B14F-4D97-AF65-F5344CB8AC3E}">
        <p14:creationId xmlns:p14="http://schemas.microsoft.com/office/powerpoint/2010/main" val="5149701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E392A01-325A-4139-837F-B706994F3F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2752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9BFF3DD-004C-4A6D-9D30-15568676C743}"/>
              </a:ext>
            </a:extLst>
          </p:cNvPr>
          <p:cNvCxnSpPr/>
          <p:nvPr/>
        </p:nvCxnSpPr>
        <p:spPr>
          <a:xfrm>
            <a:off x="363255" y="6394537"/>
            <a:ext cx="1149263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84D15A7-84CD-4605-B078-5D9C8126F074}"/>
              </a:ext>
            </a:extLst>
          </p:cNvPr>
          <p:cNvSpPr txBox="1"/>
          <p:nvPr/>
        </p:nvSpPr>
        <p:spPr>
          <a:xfrm>
            <a:off x="269310" y="6469129"/>
            <a:ext cx="60813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1000" dirty="0">
                <a:latin typeface="Soho Gothic Pro Light" panose="020B0303030504020204" pitchFamily="34" charset="0"/>
              </a:rPr>
              <a:t>UNITEC CYBERSECURITY LAUNCH EVENT | DATE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738DEE-2BB8-41CE-AAC6-7B0A6566F9EB}"/>
              </a:ext>
            </a:extLst>
          </p:cNvPr>
          <p:cNvSpPr txBox="1"/>
          <p:nvPr/>
        </p:nvSpPr>
        <p:spPr>
          <a:xfrm>
            <a:off x="363255" y="463462"/>
            <a:ext cx="7966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3200" dirty="0">
                <a:solidFill>
                  <a:schemeClr val="bg1"/>
                </a:solidFill>
              </a:rPr>
              <a:t>Mathematical Operations</a:t>
            </a:r>
            <a:endParaRPr lang="en-NZ" sz="3200" dirty="0">
              <a:solidFill>
                <a:schemeClr val="bg1"/>
              </a:solidFill>
              <a:latin typeface="Soho Gothic Pro Light" panose="020B030303050402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63255" y="1872343"/>
            <a:ext cx="9094254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NZ" sz="2500" dirty="0"/>
              <a:t>Multiplication ( * )</a:t>
            </a:r>
          </a:p>
          <a:p>
            <a:r>
              <a:rPr lang="en-NZ" sz="2500" dirty="0"/>
              <a:t>Division ( / )</a:t>
            </a:r>
          </a:p>
          <a:p>
            <a:endParaRPr lang="en-NZ" sz="2500" dirty="0" smtClean="0"/>
          </a:p>
          <a:p>
            <a:r>
              <a:rPr lang="en-NZ" sz="2500" dirty="0" smtClean="0"/>
              <a:t>Examples</a:t>
            </a:r>
            <a:r>
              <a:rPr lang="en-NZ" sz="2500" dirty="0"/>
              <a:t>:</a:t>
            </a:r>
          </a:p>
          <a:p>
            <a:pPr>
              <a:buAutoNum type="arabicParenR"/>
            </a:pPr>
            <a:r>
              <a:rPr lang="en-NZ" sz="2500" dirty="0"/>
              <a:t>2 * 2 = ?</a:t>
            </a:r>
          </a:p>
          <a:p>
            <a:pPr>
              <a:buAutoNum type="arabicParenR"/>
            </a:pPr>
            <a:r>
              <a:rPr lang="en-NZ" sz="2500" dirty="0"/>
              <a:t>‘a’ * ‘b’= ?</a:t>
            </a:r>
          </a:p>
          <a:p>
            <a:pPr>
              <a:buAutoNum type="arabicParenR"/>
            </a:pPr>
            <a:r>
              <a:rPr lang="en-NZ" sz="2500" dirty="0"/>
              <a:t>2 * ‘a’ = ?</a:t>
            </a:r>
          </a:p>
          <a:p>
            <a:pPr>
              <a:buAutoNum type="arabicParenR"/>
            </a:pPr>
            <a:r>
              <a:rPr lang="en-NZ" sz="2500" dirty="0"/>
              <a:t>2 / 2 = ?</a:t>
            </a:r>
          </a:p>
        </p:txBody>
      </p:sp>
    </p:spTree>
    <p:extLst>
      <p:ext uri="{BB962C8B-B14F-4D97-AF65-F5344CB8AC3E}">
        <p14:creationId xmlns:p14="http://schemas.microsoft.com/office/powerpoint/2010/main" val="27009936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E392A01-325A-4139-837F-B706994F3F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2752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9BFF3DD-004C-4A6D-9D30-15568676C743}"/>
              </a:ext>
            </a:extLst>
          </p:cNvPr>
          <p:cNvCxnSpPr/>
          <p:nvPr/>
        </p:nvCxnSpPr>
        <p:spPr>
          <a:xfrm>
            <a:off x="363255" y="6394537"/>
            <a:ext cx="1149263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84D15A7-84CD-4605-B078-5D9C8126F074}"/>
              </a:ext>
            </a:extLst>
          </p:cNvPr>
          <p:cNvSpPr txBox="1"/>
          <p:nvPr/>
        </p:nvSpPr>
        <p:spPr>
          <a:xfrm>
            <a:off x="269310" y="6469129"/>
            <a:ext cx="60813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1000" dirty="0">
                <a:latin typeface="Soho Gothic Pro Light" panose="020B0303030504020204" pitchFamily="34" charset="0"/>
              </a:rPr>
              <a:t>UNITEC CYBERSECURITY LAUNCH EVENT | DATE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738DEE-2BB8-41CE-AAC6-7B0A6566F9EB}"/>
              </a:ext>
            </a:extLst>
          </p:cNvPr>
          <p:cNvSpPr txBox="1"/>
          <p:nvPr/>
        </p:nvSpPr>
        <p:spPr>
          <a:xfrm>
            <a:off x="363255" y="463462"/>
            <a:ext cx="7966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3200" dirty="0">
                <a:solidFill>
                  <a:schemeClr val="bg1"/>
                </a:solidFill>
              </a:rPr>
              <a:t>Mathematical Operations</a:t>
            </a:r>
            <a:endParaRPr lang="en-NZ" sz="3200" dirty="0">
              <a:solidFill>
                <a:schemeClr val="bg1"/>
              </a:solidFill>
              <a:latin typeface="Soho Gothic Pro Light" panose="020B030303050402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57347" y="1951783"/>
            <a:ext cx="8046721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NZ" sz="2200" dirty="0"/>
              <a:t>Division Integer ( // )</a:t>
            </a:r>
          </a:p>
          <a:p>
            <a:r>
              <a:rPr lang="en-NZ" sz="2200" dirty="0"/>
              <a:t>Modulus ( % )</a:t>
            </a:r>
          </a:p>
          <a:p>
            <a:r>
              <a:rPr lang="en-NZ" sz="2200" dirty="0"/>
              <a:t>Power ( ** ) </a:t>
            </a:r>
          </a:p>
          <a:p>
            <a:endParaRPr lang="en-NZ" sz="2200" dirty="0" smtClean="0"/>
          </a:p>
          <a:p>
            <a:r>
              <a:rPr lang="en-NZ" sz="2200" dirty="0" smtClean="0"/>
              <a:t>Examples</a:t>
            </a:r>
            <a:r>
              <a:rPr lang="en-NZ" sz="2200" dirty="0"/>
              <a:t>:</a:t>
            </a:r>
          </a:p>
          <a:p>
            <a:pPr>
              <a:buAutoNum type="arabicParenR"/>
            </a:pPr>
            <a:r>
              <a:rPr lang="en-NZ" sz="2200" dirty="0"/>
              <a:t>5 // 3 = ?</a:t>
            </a:r>
          </a:p>
          <a:p>
            <a:pPr>
              <a:buAutoNum type="arabicParenR"/>
            </a:pPr>
            <a:r>
              <a:rPr lang="en-NZ" sz="2200" dirty="0"/>
              <a:t>5 % 3 = ?</a:t>
            </a:r>
          </a:p>
          <a:p>
            <a:pPr>
              <a:buAutoNum type="arabicParenR"/>
            </a:pPr>
            <a:r>
              <a:rPr lang="en-NZ" sz="2200" dirty="0"/>
              <a:t>2 ** 4 = ?</a:t>
            </a:r>
          </a:p>
        </p:txBody>
      </p:sp>
    </p:spTree>
    <p:extLst>
      <p:ext uri="{BB962C8B-B14F-4D97-AF65-F5344CB8AC3E}">
        <p14:creationId xmlns:p14="http://schemas.microsoft.com/office/powerpoint/2010/main" val="6159470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E392A01-325A-4139-837F-B706994F3F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2752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9BFF3DD-004C-4A6D-9D30-15568676C743}"/>
              </a:ext>
            </a:extLst>
          </p:cNvPr>
          <p:cNvCxnSpPr/>
          <p:nvPr/>
        </p:nvCxnSpPr>
        <p:spPr>
          <a:xfrm>
            <a:off x="363255" y="6394537"/>
            <a:ext cx="1149263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84D15A7-84CD-4605-B078-5D9C8126F074}"/>
              </a:ext>
            </a:extLst>
          </p:cNvPr>
          <p:cNvSpPr txBox="1"/>
          <p:nvPr/>
        </p:nvSpPr>
        <p:spPr>
          <a:xfrm>
            <a:off x="269310" y="6469129"/>
            <a:ext cx="60813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1000" dirty="0">
                <a:latin typeface="Soho Gothic Pro Light" panose="020B0303030504020204" pitchFamily="34" charset="0"/>
              </a:rPr>
              <a:t>UNITEC CYBERSECURITY LAUNCH EVENT | DATE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738DEE-2BB8-41CE-AAC6-7B0A6566F9EB}"/>
              </a:ext>
            </a:extLst>
          </p:cNvPr>
          <p:cNvSpPr txBox="1"/>
          <p:nvPr/>
        </p:nvSpPr>
        <p:spPr>
          <a:xfrm>
            <a:off x="363255" y="463462"/>
            <a:ext cx="7966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3200" dirty="0">
                <a:solidFill>
                  <a:schemeClr val="bg1"/>
                </a:solidFill>
              </a:rPr>
              <a:t>Types of Statements </a:t>
            </a:r>
            <a:endParaRPr lang="en-NZ" sz="3200" dirty="0">
              <a:solidFill>
                <a:schemeClr val="bg1"/>
              </a:solidFill>
              <a:latin typeface="Soho Gothic Pro Light" panose="020B030303050402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44136" y="1958190"/>
            <a:ext cx="10833463" cy="20159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NZ" sz="2500" b="1" dirty="0"/>
              <a:t>Three types of statements</a:t>
            </a:r>
            <a:r>
              <a:rPr lang="en-NZ" sz="2500" b="1" dirty="0" smtClean="0"/>
              <a:t>:</a:t>
            </a:r>
          </a:p>
          <a:p>
            <a:endParaRPr lang="en-NZ" sz="2500" b="1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NZ" sz="2500" dirty="0"/>
              <a:t>Input statements 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NZ" sz="2500" dirty="0"/>
              <a:t>Processing statements 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NZ" sz="2500" dirty="0"/>
              <a:t>Output statements  </a:t>
            </a:r>
          </a:p>
        </p:txBody>
      </p:sp>
    </p:spTree>
    <p:extLst>
      <p:ext uri="{BB962C8B-B14F-4D97-AF65-F5344CB8AC3E}">
        <p14:creationId xmlns:p14="http://schemas.microsoft.com/office/powerpoint/2010/main" val="27151591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E392A01-325A-4139-837F-B706994F3F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2752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9BFF3DD-004C-4A6D-9D30-15568676C743}"/>
              </a:ext>
            </a:extLst>
          </p:cNvPr>
          <p:cNvCxnSpPr/>
          <p:nvPr/>
        </p:nvCxnSpPr>
        <p:spPr>
          <a:xfrm>
            <a:off x="363255" y="6394537"/>
            <a:ext cx="1149263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84D15A7-84CD-4605-B078-5D9C8126F074}"/>
              </a:ext>
            </a:extLst>
          </p:cNvPr>
          <p:cNvSpPr txBox="1"/>
          <p:nvPr/>
        </p:nvSpPr>
        <p:spPr>
          <a:xfrm>
            <a:off x="269310" y="6469129"/>
            <a:ext cx="60813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1000" dirty="0">
                <a:latin typeface="Soho Gothic Pro Light" panose="020B0303030504020204" pitchFamily="34" charset="0"/>
              </a:rPr>
              <a:t>UNITEC CYBERSECURITY LAUNCH EVENT | DATE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738DEE-2BB8-41CE-AAC6-7B0A6566F9EB}"/>
              </a:ext>
            </a:extLst>
          </p:cNvPr>
          <p:cNvSpPr txBox="1"/>
          <p:nvPr/>
        </p:nvSpPr>
        <p:spPr>
          <a:xfrm>
            <a:off x="363255" y="463462"/>
            <a:ext cx="7966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3200" dirty="0">
                <a:solidFill>
                  <a:schemeClr val="bg1"/>
                </a:solidFill>
              </a:rPr>
              <a:t>Output Statement </a:t>
            </a:r>
            <a:endParaRPr lang="en-NZ" sz="3200" dirty="0">
              <a:solidFill>
                <a:schemeClr val="bg1"/>
              </a:solidFill>
              <a:latin typeface="Soho Gothic Pro Light" panose="020B030303050402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82880" y="2159726"/>
            <a:ext cx="1124276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NZ" sz="2000" b="1" dirty="0"/>
              <a:t>print</a:t>
            </a:r>
            <a:r>
              <a:rPr lang="en-NZ" sz="2000" dirty="0"/>
              <a:t> statement should be </a:t>
            </a:r>
            <a:r>
              <a:rPr lang="en-NZ" sz="2000" dirty="0" smtClean="0"/>
              <a:t>in </a:t>
            </a:r>
            <a:r>
              <a:rPr lang="en-NZ" sz="2000" dirty="0"/>
              <a:t>lower case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NZ" sz="2000" dirty="0"/>
              <a:t>Open parentheses and close it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NZ" sz="2000" dirty="0"/>
              <a:t>Message should be inside quote “    ”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NZ" sz="2000" dirty="0"/>
              <a:t>Check colour; </a:t>
            </a:r>
            <a:r>
              <a:rPr lang="en-NZ" sz="2000" dirty="0">
                <a:solidFill>
                  <a:srgbClr val="7030A0"/>
                </a:solidFill>
              </a:rPr>
              <a:t>purple</a:t>
            </a:r>
            <a:r>
              <a:rPr lang="en-NZ" sz="2000" dirty="0"/>
              <a:t> for print and </a:t>
            </a:r>
            <a:r>
              <a:rPr lang="en-NZ" sz="2000" dirty="0">
                <a:solidFill>
                  <a:srgbClr val="00B050"/>
                </a:solidFill>
              </a:rPr>
              <a:t>green</a:t>
            </a:r>
            <a:r>
              <a:rPr lang="en-NZ" sz="2000" dirty="0"/>
              <a:t> for message and quote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4902" y="4243974"/>
            <a:ext cx="4468755" cy="1341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366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E392A01-325A-4139-837F-B706994F3F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2752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9BFF3DD-004C-4A6D-9D30-15568676C743}"/>
              </a:ext>
            </a:extLst>
          </p:cNvPr>
          <p:cNvCxnSpPr/>
          <p:nvPr/>
        </p:nvCxnSpPr>
        <p:spPr>
          <a:xfrm>
            <a:off x="363255" y="6394537"/>
            <a:ext cx="1149263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84D15A7-84CD-4605-B078-5D9C8126F074}"/>
              </a:ext>
            </a:extLst>
          </p:cNvPr>
          <p:cNvSpPr txBox="1"/>
          <p:nvPr/>
        </p:nvSpPr>
        <p:spPr>
          <a:xfrm>
            <a:off x="269310" y="6469129"/>
            <a:ext cx="60813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1000" dirty="0">
                <a:latin typeface="Soho Gothic Pro Light" panose="020B0303030504020204" pitchFamily="34" charset="0"/>
              </a:rPr>
              <a:t>UNITEC CYBERSECURITY LAUNCH EVENT | DATE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738DEE-2BB8-41CE-AAC6-7B0A6566F9EB}"/>
              </a:ext>
            </a:extLst>
          </p:cNvPr>
          <p:cNvSpPr txBox="1"/>
          <p:nvPr/>
        </p:nvSpPr>
        <p:spPr>
          <a:xfrm>
            <a:off x="363255" y="463462"/>
            <a:ext cx="7966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3200" dirty="0">
                <a:solidFill>
                  <a:schemeClr val="bg1"/>
                </a:solidFill>
              </a:rPr>
              <a:t>Input Statements</a:t>
            </a:r>
            <a:endParaRPr lang="en-NZ" sz="3200" dirty="0">
              <a:solidFill>
                <a:schemeClr val="bg1"/>
              </a:solidFill>
              <a:latin typeface="Soho Gothic Pro Light" panose="020B030303050402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48639" y="1751618"/>
            <a:ext cx="11225349" cy="36317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NZ" b="1" dirty="0"/>
              <a:t>Input statements: </a:t>
            </a:r>
          </a:p>
          <a:p>
            <a:endParaRPr lang="en-NZ" dirty="0" smtClean="0"/>
          </a:p>
          <a:p>
            <a:r>
              <a:rPr lang="en-NZ" dirty="0" smtClean="0"/>
              <a:t>Examples</a:t>
            </a:r>
            <a:r>
              <a:rPr lang="en-NZ" dirty="0"/>
              <a:t>:</a:t>
            </a:r>
          </a:p>
          <a:p>
            <a:r>
              <a:rPr lang="en-NZ" dirty="0">
                <a:solidFill>
                  <a:srgbClr val="7030A0"/>
                </a:solidFill>
              </a:rPr>
              <a:t>print</a:t>
            </a:r>
            <a:r>
              <a:rPr lang="en-NZ" dirty="0"/>
              <a:t>(</a:t>
            </a:r>
            <a:r>
              <a:rPr lang="en-NZ" dirty="0">
                <a:solidFill>
                  <a:srgbClr val="00B050"/>
                </a:solidFill>
              </a:rPr>
              <a:t>'what is your name?'</a:t>
            </a:r>
            <a:r>
              <a:rPr lang="en-NZ" dirty="0"/>
              <a:t>)</a:t>
            </a:r>
          </a:p>
          <a:p>
            <a:r>
              <a:rPr lang="en-NZ" dirty="0"/>
              <a:t>Name = </a:t>
            </a:r>
            <a:r>
              <a:rPr lang="en-NZ" dirty="0">
                <a:solidFill>
                  <a:srgbClr val="7030A0"/>
                </a:solidFill>
              </a:rPr>
              <a:t>input</a:t>
            </a:r>
            <a:r>
              <a:rPr lang="en-NZ" dirty="0"/>
              <a:t>()</a:t>
            </a:r>
          </a:p>
          <a:p>
            <a:endParaRPr lang="en-NZ" dirty="0">
              <a:solidFill>
                <a:srgbClr val="00B050"/>
              </a:solidFill>
            </a:endParaRPr>
          </a:p>
          <a:p>
            <a:r>
              <a:rPr lang="en-NZ" sz="2500" b="1" dirty="0"/>
              <a:t>or</a:t>
            </a:r>
          </a:p>
          <a:p>
            <a:endParaRPr lang="en-NZ" sz="2500" b="1" dirty="0"/>
          </a:p>
          <a:p>
            <a:r>
              <a:rPr lang="en-NZ" dirty="0"/>
              <a:t>Name = </a:t>
            </a:r>
            <a:r>
              <a:rPr lang="en-NZ" dirty="0">
                <a:solidFill>
                  <a:srgbClr val="7030A0"/>
                </a:solidFill>
              </a:rPr>
              <a:t>input</a:t>
            </a:r>
            <a:r>
              <a:rPr lang="en-NZ" dirty="0"/>
              <a:t> (</a:t>
            </a:r>
            <a:r>
              <a:rPr lang="en-NZ" dirty="0">
                <a:solidFill>
                  <a:srgbClr val="00B050"/>
                </a:solidFill>
              </a:rPr>
              <a:t>‘what is you name?’</a:t>
            </a:r>
            <a:r>
              <a:rPr lang="en-NZ" dirty="0"/>
              <a:t>)</a:t>
            </a:r>
          </a:p>
          <a:p>
            <a:endParaRPr lang="en-NZ" dirty="0"/>
          </a:p>
          <a:p>
            <a:pPr>
              <a:buAutoNum type="arabicParenR"/>
            </a:pPr>
            <a:r>
              <a:rPr lang="en-NZ" dirty="0"/>
              <a:t>Type of variable (Name)? (int, str, or float ?)</a:t>
            </a:r>
          </a:p>
          <a:p>
            <a:pPr>
              <a:buAutoNum type="arabicParenR"/>
            </a:pPr>
            <a:r>
              <a:rPr lang="en-NZ" dirty="0"/>
              <a:t>Can we change the variable name? </a:t>
            </a:r>
          </a:p>
        </p:txBody>
      </p:sp>
    </p:spTree>
    <p:extLst>
      <p:ext uri="{BB962C8B-B14F-4D97-AF65-F5344CB8AC3E}">
        <p14:creationId xmlns:p14="http://schemas.microsoft.com/office/powerpoint/2010/main" val="36799156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E392A01-325A-4139-837F-B706994F3F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2752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9BFF3DD-004C-4A6D-9D30-15568676C743}"/>
              </a:ext>
            </a:extLst>
          </p:cNvPr>
          <p:cNvCxnSpPr/>
          <p:nvPr/>
        </p:nvCxnSpPr>
        <p:spPr>
          <a:xfrm>
            <a:off x="363255" y="6394537"/>
            <a:ext cx="1149263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84D15A7-84CD-4605-B078-5D9C8126F074}"/>
              </a:ext>
            </a:extLst>
          </p:cNvPr>
          <p:cNvSpPr txBox="1"/>
          <p:nvPr/>
        </p:nvSpPr>
        <p:spPr>
          <a:xfrm>
            <a:off x="269310" y="6469129"/>
            <a:ext cx="60813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1000" dirty="0">
                <a:latin typeface="Soho Gothic Pro Light" panose="020B0303030504020204" pitchFamily="34" charset="0"/>
              </a:rPr>
              <a:t>UNITEC CYBERSECURITY LAUNCH EVENT | DATE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738DEE-2BB8-41CE-AAC6-7B0A6566F9EB}"/>
              </a:ext>
            </a:extLst>
          </p:cNvPr>
          <p:cNvSpPr txBox="1"/>
          <p:nvPr/>
        </p:nvSpPr>
        <p:spPr>
          <a:xfrm>
            <a:off x="363255" y="463462"/>
            <a:ext cx="7966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3200" dirty="0">
                <a:solidFill>
                  <a:schemeClr val="bg1"/>
                </a:solidFill>
              </a:rPr>
              <a:t>Input Statements</a:t>
            </a:r>
            <a:endParaRPr lang="en-NZ" sz="3200" dirty="0">
              <a:solidFill>
                <a:schemeClr val="bg1"/>
              </a:solidFill>
              <a:latin typeface="Soho Gothic Pro Light" panose="020B030303050402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74765" y="2090172"/>
            <a:ext cx="10328365" cy="36317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NZ" sz="2000" dirty="0"/>
              <a:t>Input statements: </a:t>
            </a:r>
          </a:p>
          <a:p>
            <a:endParaRPr lang="en-NZ" dirty="0" smtClean="0"/>
          </a:p>
          <a:p>
            <a:r>
              <a:rPr lang="en-NZ" dirty="0" smtClean="0"/>
              <a:t>Examples</a:t>
            </a:r>
            <a:r>
              <a:rPr lang="en-NZ" dirty="0"/>
              <a:t>:</a:t>
            </a:r>
          </a:p>
          <a:p>
            <a:pPr>
              <a:buAutoNum type="alphaLcParenR"/>
            </a:pPr>
            <a:r>
              <a:rPr lang="en-NZ" dirty="0" smtClean="0"/>
              <a:t> Salary </a:t>
            </a:r>
            <a:r>
              <a:rPr lang="en-NZ" dirty="0"/>
              <a:t>= </a:t>
            </a:r>
            <a:r>
              <a:rPr lang="en-NZ" dirty="0">
                <a:solidFill>
                  <a:srgbClr val="7030A0"/>
                </a:solidFill>
              </a:rPr>
              <a:t>input</a:t>
            </a:r>
            <a:r>
              <a:rPr lang="en-NZ" dirty="0"/>
              <a:t> (</a:t>
            </a:r>
            <a:r>
              <a:rPr lang="en-NZ" dirty="0">
                <a:solidFill>
                  <a:srgbClr val="00B050"/>
                </a:solidFill>
              </a:rPr>
              <a:t>‘what is you salary?’</a:t>
            </a:r>
            <a:r>
              <a:rPr lang="en-NZ" dirty="0"/>
              <a:t>)</a:t>
            </a:r>
          </a:p>
          <a:p>
            <a:endParaRPr lang="en-NZ" sz="2200" b="1" dirty="0" smtClean="0"/>
          </a:p>
          <a:p>
            <a:r>
              <a:rPr lang="en-NZ" sz="2200" b="1" dirty="0" smtClean="0"/>
              <a:t>Or</a:t>
            </a:r>
          </a:p>
          <a:p>
            <a:endParaRPr lang="en-NZ" sz="2200" b="1" dirty="0"/>
          </a:p>
          <a:p>
            <a:r>
              <a:rPr lang="en-NZ" dirty="0"/>
              <a:t>b)  Salary = </a:t>
            </a:r>
            <a:r>
              <a:rPr lang="en-NZ" dirty="0">
                <a:solidFill>
                  <a:srgbClr val="7030A0"/>
                </a:solidFill>
              </a:rPr>
              <a:t>float</a:t>
            </a:r>
            <a:r>
              <a:rPr lang="en-NZ" dirty="0"/>
              <a:t>(input(</a:t>
            </a:r>
            <a:r>
              <a:rPr lang="en-NZ" dirty="0">
                <a:solidFill>
                  <a:srgbClr val="00B050"/>
                </a:solidFill>
              </a:rPr>
              <a:t>‘what is your salary?’</a:t>
            </a:r>
            <a:r>
              <a:rPr lang="en-NZ" dirty="0"/>
              <a:t>))</a:t>
            </a:r>
          </a:p>
          <a:p>
            <a:endParaRPr lang="en-NZ" dirty="0"/>
          </a:p>
          <a:p>
            <a:pPr>
              <a:buAutoNum type="arabicParenR"/>
            </a:pPr>
            <a:r>
              <a:rPr lang="en-NZ" dirty="0" smtClean="0"/>
              <a:t> a </a:t>
            </a:r>
            <a:r>
              <a:rPr lang="en-NZ" dirty="0"/>
              <a:t>or b? </a:t>
            </a:r>
          </a:p>
          <a:p>
            <a:pPr>
              <a:buAutoNum type="arabicParenR"/>
            </a:pPr>
            <a:r>
              <a:rPr lang="en-NZ" dirty="0" smtClean="0"/>
              <a:t> What </a:t>
            </a:r>
            <a:r>
              <a:rPr lang="en-NZ" dirty="0"/>
              <a:t>is a type of variable (Salary) in a?</a:t>
            </a:r>
          </a:p>
          <a:p>
            <a:pPr>
              <a:buFont typeface="Monotype Sorts" pitchFamily="-84" charset="2"/>
              <a:buAutoNum type="arabicParenR"/>
            </a:pPr>
            <a:r>
              <a:rPr lang="en-NZ" dirty="0" smtClean="0"/>
              <a:t> What </a:t>
            </a:r>
            <a:r>
              <a:rPr lang="en-NZ" dirty="0"/>
              <a:t>is a type of variable (Salary) in b?</a:t>
            </a:r>
          </a:p>
        </p:txBody>
      </p:sp>
    </p:spTree>
    <p:extLst>
      <p:ext uri="{BB962C8B-B14F-4D97-AF65-F5344CB8AC3E}">
        <p14:creationId xmlns:p14="http://schemas.microsoft.com/office/powerpoint/2010/main" val="27188696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E392A01-325A-4139-837F-B706994F3F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2752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9BFF3DD-004C-4A6D-9D30-15568676C743}"/>
              </a:ext>
            </a:extLst>
          </p:cNvPr>
          <p:cNvCxnSpPr/>
          <p:nvPr/>
        </p:nvCxnSpPr>
        <p:spPr>
          <a:xfrm>
            <a:off x="363255" y="6394537"/>
            <a:ext cx="1149263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84D15A7-84CD-4605-B078-5D9C8126F074}"/>
              </a:ext>
            </a:extLst>
          </p:cNvPr>
          <p:cNvSpPr txBox="1"/>
          <p:nvPr/>
        </p:nvSpPr>
        <p:spPr>
          <a:xfrm>
            <a:off x="269310" y="6469129"/>
            <a:ext cx="60813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1000" dirty="0">
                <a:latin typeface="Soho Gothic Pro Light" panose="020B0303030504020204" pitchFamily="34" charset="0"/>
              </a:rPr>
              <a:t>UNITEC CYBERSECURITY LAUNCH EVENT | DATE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738DEE-2BB8-41CE-AAC6-7B0A6566F9EB}"/>
              </a:ext>
            </a:extLst>
          </p:cNvPr>
          <p:cNvSpPr txBox="1"/>
          <p:nvPr/>
        </p:nvSpPr>
        <p:spPr>
          <a:xfrm>
            <a:off x="363255" y="463462"/>
            <a:ext cx="7966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3200" dirty="0">
                <a:solidFill>
                  <a:schemeClr val="bg1"/>
                </a:solidFill>
              </a:rPr>
              <a:t>Processing Statements</a:t>
            </a:r>
            <a:endParaRPr lang="en-NZ" sz="3200" dirty="0">
              <a:solidFill>
                <a:schemeClr val="bg1"/>
              </a:solidFill>
              <a:latin typeface="Soho Gothic Pro Light" panose="020B030303050402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63255" y="1720840"/>
            <a:ext cx="10304745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NZ" dirty="0"/>
              <a:t>Processing statements:</a:t>
            </a:r>
          </a:p>
          <a:p>
            <a:endParaRPr lang="en-NZ" dirty="0" smtClean="0"/>
          </a:p>
          <a:p>
            <a:r>
              <a:rPr lang="en-NZ" dirty="0" smtClean="0"/>
              <a:t>Examples:</a:t>
            </a:r>
          </a:p>
          <a:p>
            <a:endParaRPr lang="en-NZ" dirty="0"/>
          </a:p>
          <a:p>
            <a:r>
              <a:rPr lang="en-NZ" b="1" dirty="0"/>
              <a:t>a) </a:t>
            </a:r>
          </a:p>
          <a:p>
            <a:r>
              <a:rPr lang="en-NZ" dirty="0"/>
              <a:t>Age = </a:t>
            </a:r>
            <a:r>
              <a:rPr lang="en-NZ" dirty="0">
                <a:solidFill>
                  <a:srgbClr val="7030A0"/>
                </a:solidFill>
              </a:rPr>
              <a:t>input</a:t>
            </a:r>
            <a:r>
              <a:rPr lang="en-NZ" dirty="0"/>
              <a:t>(</a:t>
            </a:r>
            <a:r>
              <a:rPr lang="en-NZ" dirty="0">
                <a:solidFill>
                  <a:srgbClr val="00B050"/>
                </a:solidFill>
              </a:rPr>
              <a:t>‘when is your birthday?’</a:t>
            </a:r>
            <a:r>
              <a:rPr lang="en-NZ" dirty="0"/>
              <a:t>)  </a:t>
            </a:r>
          </a:p>
          <a:p>
            <a:r>
              <a:rPr lang="en-NZ" dirty="0"/>
              <a:t>Birthday = 2020 – Age</a:t>
            </a:r>
          </a:p>
          <a:p>
            <a:r>
              <a:rPr lang="en-NZ" dirty="0">
                <a:solidFill>
                  <a:srgbClr val="7030A0"/>
                </a:solidFill>
              </a:rPr>
              <a:t>print</a:t>
            </a:r>
            <a:r>
              <a:rPr lang="en-NZ" dirty="0"/>
              <a:t> (Birthday) </a:t>
            </a:r>
            <a:endParaRPr lang="en-NZ" dirty="0" smtClean="0"/>
          </a:p>
          <a:p>
            <a:endParaRPr lang="en-NZ" dirty="0"/>
          </a:p>
          <a:p>
            <a:r>
              <a:rPr lang="en-NZ" b="1" dirty="0" smtClean="0"/>
              <a:t>Or</a:t>
            </a:r>
            <a:r>
              <a:rPr lang="en-NZ" dirty="0" smtClean="0"/>
              <a:t> </a:t>
            </a:r>
            <a:endParaRPr lang="en-NZ" dirty="0"/>
          </a:p>
          <a:p>
            <a:endParaRPr lang="en-NZ" dirty="0"/>
          </a:p>
          <a:p>
            <a:r>
              <a:rPr lang="en-NZ" b="1" dirty="0"/>
              <a:t>b)</a:t>
            </a:r>
          </a:p>
          <a:p>
            <a:r>
              <a:rPr lang="en-NZ" dirty="0"/>
              <a:t>Age = </a:t>
            </a:r>
            <a:r>
              <a:rPr lang="en-NZ" dirty="0">
                <a:solidFill>
                  <a:srgbClr val="7030A0"/>
                </a:solidFill>
              </a:rPr>
              <a:t>int</a:t>
            </a:r>
            <a:r>
              <a:rPr lang="en-NZ" dirty="0"/>
              <a:t>(</a:t>
            </a:r>
            <a:r>
              <a:rPr lang="en-NZ" dirty="0">
                <a:solidFill>
                  <a:srgbClr val="7030A0"/>
                </a:solidFill>
              </a:rPr>
              <a:t>input</a:t>
            </a:r>
            <a:r>
              <a:rPr lang="en-NZ" dirty="0"/>
              <a:t>(</a:t>
            </a:r>
            <a:r>
              <a:rPr lang="en-NZ" dirty="0">
                <a:solidFill>
                  <a:srgbClr val="00B050"/>
                </a:solidFill>
              </a:rPr>
              <a:t>‘when is your birthday?’</a:t>
            </a:r>
            <a:r>
              <a:rPr lang="en-NZ" dirty="0"/>
              <a:t>))</a:t>
            </a:r>
          </a:p>
          <a:p>
            <a:r>
              <a:rPr lang="en-NZ" dirty="0"/>
              <a:t>Birthday = 2020 – Age</a:t>
            </a:r>
          </a:p>
          <a:p>
            <a:r>
              <a:rPr lang="en-NZ" dirty="0">
                <a:solidFill>
                  <a:srgbClr val="7030A0"/>
                </a:solidFill>
              </a:rPr>
              <a:t>print</a:t>
            </a:r>
            <a:r>
              <a:rPr lang="en-NZ" dirty="0"/>
              <a:t>(Birthday) </a:t>
            </a:r>
          </a:p>
        </p:txBody>
      </p:sp>
      <p:sp>
        <p:nvSpPr>
          <p:cNvPr id="10" name="Rectangle 9"/>
          <p:cNvSpPr/>
          <p:nvPr/>
        </p:nvSpPr>
        <p:spPr>
          <a:xfrm>
            <a:off x="5308860" y="5471207"/>
            <a:ext cx="261161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</a:t>
            </a:r>
            <a:r>
              <a:rPr lang="en-US" sz="5400" dirty="0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or b?</a:t>
            </a:r>
            <a:endParaRPr lang="en-US" sz="54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452533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E392A01-325A-4139-837F-B706994F3F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2752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9BFF3DD-004C-4A6D-9D30-15568676C743}"/>
              </a:ext>
            </a:extLst>
          </p:cNvPr>
          <p:cNvCxnSpPr/>
          <p:nvPr/>
        </p:nvCxnSpPr>
        <p:spPr>
          <a:xfrm>
            <a:off x="363255" y="6394537"/>
            <a:ext cx="1149263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84D15A7-84CD-4605-B078-5D9C8126F074}"/>
              </a:ext>
            </a:extLst>
          </p:cNvPr>
          <p:cNvSpPr txBox="1"/>
          <p:nvPr/>
        </p:nvSpPr>
        <p:spPr>
          <a:xfrm>
            <a:off x="269310" y="6469129"/>
            <a:ext cx="60813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1000" dirty="0">
                <a:latin typeface="Soho Gothic Pro Light" panose="020B0303030504020204" pitchFamily="34" charset="0"/>
              </a:rPr>
              <a:t>UNITEC CYBERSECURITY LAUNCH EVENT | DATE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738DEE-2BB8-41CE-AAC6-7B0A6566F9EB}"/>
              </a:ext>
            </a:extLst>
          </p:cNvPr>
          <p:cNvSpPr txBox="1"/>
          <p:nvPr/>
        </p:nvSpPr>
        <p:spPr>
          <a:xfrm>
            <a:off x="363255" y="463462"/>
            <a:ext cx="7966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3200" dirty="0" smtClean="0">
                <a:solidFill>
                  <a:schemeClr val="bg1"/>
                </a:solidFill>
              </a:rPr>
              <a:t>Worksheets </a:t>
            </a:r>
            <a:r>
              <a:rPr lang="en-NZ" sz="3200" dirty="0">
                <a:solidFill>
                  <a:schemeClr val="bg1"/>
                </a:solidFill>
              </a:rPr>
              <a:t>1&amp;2</a:t>
            </a:r>
            <a:endParaRPr lang="en-NZ" sz="3200" dirty="0">
              <a:solidFill>
                <a:schemeClr val="bg1"/>
              </a:solidFill>
              <a:latin typeface="Soho Gothic Pro Light" panose="020B030303050402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69310" y="2096852"/>
            <a:ext cx="46403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NZ" b="1" dirty="0"/>
              <a:t> Please find the </a:t>
            </a:r>
            <a:r>
              <a:rPr lang="en-NZ" b="1" dirty="0" smtClean="0"/>
              <a:t>worksheets </a:t>
            </a:r>
            <a:r>
              <a:rPr lang="en-NZ" b="1" dirty="0"/>
              <a:t>1&amp;2 on Moodle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8844892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E392A01-325A-4139-837F-B706994F3F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2752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9BFF3DD-004C-4A6D-9D30-15568676C743}"/>
              </a:ext>
            </a:extLst>
          </p:cNvPr>
          <p:cNvCxnSpPr/>
          <p:nvPr/>
        </p:nvCxnSpPr>
        <p:spPr>
          <a:xfrm>
            <a:off x="363255" y="6394537"/>
            <a:ext cx="1149263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84D15A7-84CD-4605-B078-5D9C8126F074}"/>
              </a:ext>
            </a:extLst>
          </p:cNvPr>
          <p:cNvSpPr txBox="1"/>
          <p:nvPr/>
        </p:nvSpPr>
        <p:spPr>
          <a:xfrm>
            <a:off x="269310" y="6469129"/>
            <a:ext cx="60813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1000" dirty="0">
                <a:latin typeface="Soho Gothic Pro Light" panose="020B0303030504020204" pitchFamily="34" charset="0"/>
              </a:rPr>
              <a:t>UNITEC CYBERSECURITY LAUNCH EVENT | DATE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738DEE-2BB8-41CE-AAC6-7B0A6566F9EB}"/>
              </a:ext>
            </a:extLst>
          </p:cNvPr>
          <p:cNvSpPr txBox="1"/>
          <p:nvPr/>
        </p:nvSpPr>
        <p:spPr>
          <a:xfrm>
            <a:off x="363255" y="463462"/>
            <a:ext cx="7966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3200" dirty="0">
                <a:solidFill>
                  <a:schemeClr val="bg1"/>
                </a:solidFill>
              </a:rPr>
              <a:t>Programming Language </a:t>
            </a:r>
            <a:endParaRPr lang="en-NZ" sz="3200" dirty="0">
              <a:solidFill>
                <a:schemeClr val="bg1"/>
              </a:solidFill>
              <a:latin typeface="Soho Gothic Pro Light" panose="020B0303030504020204" pitchFamily="34" charset="0"/>
            </a:endParaRPr>
          </a:p>
        </p:txBody>
      </p:sp>
      <p:pic>
        <p:nvPicPr>
          <p:cNvPr id="11" name="Content Placeholder 9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775824" y="2139895"/>
            <a:ext cx="5828145" cy="3632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0429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E392A01-325A-4139-837F-B706994F3F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2752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9BFF3DD-004C-4A6D-9D30-15568676C743}"/>
              </a:ext>
            </a:extLst>
          </p:cNvPr>
          <p:cNvCxnSpPr/>
          <p:nvPr/>
        </p:nvCxnSpPr>
        <p:spPr>
          <a:xfrm>
            <a:off x="363255" y="6394537"/>
            <a:ext cx="1149263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84D15A7-84CD-4605-B078-5D9C8126F074}"/>
              </a:ext>
            </a:extLst>
          </p:cNvPr>
          <p:cNvSpPr txBox="1"/>
          <p:nvPr/>
        </p:nvSpPr>
        <p:spPr>
          <a:xfrm>
            <a:off x="269310" y="6469129"/>
            <a:ext cx="60813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1000" dirty="0">
                <a:latin typeface="Soho Gothic Pro Light" panose="020B0303030504020204" pitchFamily="34" charset="0"/>
              </a:rPr>
              <a:t>UNITEC CYBERSECURITY LAUNCH EVENT | DATE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738DEE-2BB8-41CE-AAC6-7B0A6566F9EB}"/>
              </a:ext>
            </a:extLst>
          </p:cNvPr>
          <p:cNvSpPr txBox="1"/>
          <p:nvPr/>
        </p:nvSpPr>
        <p:spPr>
          <a:xfrm>
            <a:off x="363255" y="463462"/>
            <a:ext cx="7966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3200" dirty="0" smtClean="0">
                <a:solidFill>
                  <a:schemeClr val="bg1"/>
                </a:solidFill>
              </a:rPr>
              <a:t> </a:t>
            </a:r>
            <a:endParaRPr lang="en-NZ" sz="3200" dirty="0">
              <a:solidFill>
                <a:schemeClr val="bg1"/>
              </a:solidFill>
              <a:latin typeface="Soho Gothic Pro Light" panose="020B030303050402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432664" y="3614057"/>
            <a:ext cx="361298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NZ" sz="3000" b="1" dirty="0"/>
              <a:t> Any Question?</a:t>
            </a:r>
            <a:endParaRPr lang="en-NZ" sz="3000" dirty="0"/>
          </a:p>
        </p:txBody>
      </p:sp>
    </p:spTree>
    <p:extLst>
      <p:ext uri="{BB962C8B-B14F-4D97-AF65-F5344CB8AC3E}">
        <p14:creationId xmlns:p14="http://schemas.microsoft.com/office/powerpoint/2010/main" val="6090273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E392A01-325A-4139-837F-B706994F3F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2752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9BFF3DD-004C-4A6D-9D30-15568676C743}"/>
              </a:ext>
            </a:extLst>
          </p:cNvPr>
          <p:cNvCxnSpPr/>
          <p:nvPr/>
        </p:nvCxnSpPr>
        <p:spPr>
          <a:xfrm>
            <a:off x="363255" y="6394537"/>
            <a:ext cx="1149263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84D15A7-84CD-4605-B078-5D9C8126F074}"/>
              </a:ext>
            </a:extLst>
          </p:cNvPr>
          <p:cNvSpPr txBox="1"/>
          <p:nvPr/>
        </p:nvSpPr>
        <p:spPr>
          <a:xfrm>
            <a:off x="269310" y="6469129"/>
            <a:ext cx="60813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1000" dirty="0">
                <a:latin typeface="Soho Gothic Pro Light" panose="020B0303030504020204" pitchFamily="34" charset="0"/>
              </a:rPr>
              <a:t>UNITEC CYBERSECURITY LAUNCH EVENT | DATE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738DEE-2BB8-41CE-AAC6-7B0A6566F9EB}"/>
              </a:ext>
            </a:extLst>
          </p:cNvPr>
          <p:cNvSpPr txBox="1"/>
          <p:nvPr/>
        </p:nvSpPr>
        <p:spPr>
          <a:xfrm>
            <a:off x="476466" y="263165"/>
            <a:ext cx="79665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3200" dirty="0">
                <a:solidFill>
                  <a:schemeClr val="bg1"/>
                </a:solidFill>
              </a:rPr>
              <a:t>Trendiest Programming Language of 2020</a:t>
            </a:r>
            <a:br>
              <a:rPr lang="en-NZ" sz="3200" dirty="0">
                <a:solidFill>
                  <a:schemeClr val="bg1"/>
                </a:solidFill>
              </a:rPr>
            </a:br>
            <a:r>
              <a:rPr lang="en-NZ" sz="3200" dirty="0">
                <a:solidFill>
                  <a:schemeClr val="bg1"/>
                </a:solidFill>
              </a:rPr>
              <a:t>(www.scand.com) </a:t>
            </a:r>
            <a:endParaRPr lang="en-NZ" sz="3200" dirty="0">
              <a:solidFill>
                <a:schemeClr val="bg1"/>
              </a:solidFill>
              <a:latin typeface="Soho Gothic Pro Light" panose="020B0303030504020204" pitchFamily="34" charset="0"/>
            </a:endParaRPr>
          </a:p>
        </p:txBody>
      </p:sp>
      <p:pic>
        <p:nvPicPr>
          <p:cNvPr id="6" name="Content Placeholder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76412" y="2555675"/>
            <a:ext cx="8596312" cy="2323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371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E392A01-325A-4139-837F-B706994F3F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2752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9BFF3DD-004C-4A6D-9D30-15568676C743}"/>
              </a:ext>
            </a:extLst>
          </p:cNvPr>
          <p:cNvCxnSpPr/>
          <p:nvPr/>
        </p:nvCxnSpPr>
        <p:spPr>
          <a:xfrm>
            <a:off x="363255" y="6394537"/>
            <a:ext cx="1149263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84D15A7-84CD-4605-B078-5D9C8126F074}"/>
              </a:ext>
            </a:extLst>
          </p:cNvPr>
          <p:cNvSpPr txBox="1"/>
          <p:nvPr/>
        </p:nvSpPr>
        <p:spPr>
          <a:xfrm>
            <a:off x="269310" y="6469129"/>
            <a:ext cx="60813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1000" dirty="0">
                <a:latin typeface="Soho Gothic Pro Light" panose="020B0303030504020204" pitchFamily="34" charset="0"/>
              </a:rPr>
              <a:t>UNITEC CYBERSECURITY LAUNCH EVENT | DATE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738DEE-2BB8-41CE-AAC6-7B0A6566F9EB}"/>
              </a:ext>
            </a:extLst>
          </p:cNvPr>
          <p:cNvSpPr txBox="1"/>
          <p:nvPr/>
        </p:nvSpPr>
        <p:spPr>
          <a:xfrm>
            <a:off x="363255" y="463462"/>
            <a:ext cx="7966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3200" dirty="0">
                <a:solidFill>
                  <a:schemeClr val="bg1"/>
                </a:solidFill>
              </a:rPr>
              <a:t>Cryptography and Programming</a:t>
            </a:r>
            <a:endParaRPr lang="en-NZ" sz="3200" dirty="0">
              <a:solidFill>
                <a:schemeClr val="bg1"/>
              </a:solidFill>
              <a:latin typeface="Soho Gothic Pro Light" panose="020B030303050402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63255" y="1767839"/>
            <a:ext cx="10783716" cy="43088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NZ" sz="2000" dirty="0"/>
              <a:t>What is the best programming languages for Cryptography? </a:t>
            </a:r>
            <a:endParaRPr lang="en-NZ" sz="2000" dirty="0" smtClean="0"/>
          </a:p>
          <a:p>
            <a:endParaRPr lang="en-NZ" sz="2000" dirty="0"/>
          </a:p>
          <a:p>
            <a:pPr>
              <a:buAutoNum type="arabicParenR"/>
            </a:pPr>
            <a:r>
              <a:rPr lang="en-NZ" b="1" dirty="0" smtClean="0">
                <a:solidFill>
                  <a:schemeClr val="bg2">
                    <a:lumMod val="50000"/>
                  </a:schemeClr>
                </a:solidFill>
              </a:rPr>
              <a:t> Python</a:t>
            </a:r>
            <a:r>
              <a:rPr lang="en-NZ" b="1" dirty="0">
                <a:solidFill>
                  <a:schemeClr val="bg2">
                    <a:lumMod val="50000"/>
                  </a:schemeClr>
                </a:solidFill>
              </a:rPr>
              <a:t>: </a:t>
            </a:r>
            <a:r>
              <a:rPr lang="en-NZ" dirty="0">
                <a:solidFill>
                  <a:schemeClr val="bg2">
                    <a:lumMod val="50000"/>
                  </a:schemeClr>
                </a:solidFill>
              </a:rPr>
              <a:t>next </a:t>
            </a:r>
            <a:r>
              <a:rPr lang="en-NZ" dirty="0" smtClean="0">
                <a:solidFill>
                  <a:schemeClr val="bg2">
                    <a:lumMod val="50000"/>
                  </a:schemeClr>
                </a:solidFill>
              </a:rPr>
              <a:t>slide</a:t>
            </a:r>
          </a:p>
          <a:p>
            <a:pPr>
              <a:buAutoNum type="arabicParenR"/>
            </a:pPr>
            <a:endParaRPr lang="en-NZ" b="1" dirty="0">
              <a:solidFill>
                <a:schemeClr val="bg2">
                  <a:lumMod val="50000"/>
                </a:schemeClr>
              </a:solidFill>
            </a:endParaRPr>
          </a:p>
          <a:p>
            <a:pPr>
              <a:buAutoNum type="arabicParenR"/>
            </a:pPr>
            <a:r>
              <a:rPr lang="en-NZ" b="1" dirty="0" smtClean="0">
                <a:solidFill>
                  <a:schemeClr val="bg2">
                    <a:lumMod val="50000"/>
                  </a:schemeClr>
                </a:solidFill>
              </a:rPr>
              <a:t> Golang</a:t>
            </a:r>
            <a:r>
              <a:rPr lang="en-NZ" b="1" dirty="0">
                <a:solidFill>
                  <a:schemeClr val="bg2">
                    <a:lumMod val="50000"/>
                  </a:schemeClr>
                </a:solidFill>
              </a:rPr>
              <a:t>: </a:t>
            </a:r>
            <a:r>
              <a:rPr lang="en-NZ" dirty="0">
                <a:solidFill>
                  <a:schemeClr val="bg2">
                    <a:lumMod val="50000"/>
                  </a:schemeClr>
                </a:solidFill>
              </a:rPr>
              <a:t>settled by Google, and till today, numerous programmers who use it for the execution of </a:t>
            </a:r>
            <a:r>
              <a:rPr lang="en-NZ" dirty="0" smtClean="0">
                <a:solidFill>
                  <a:schemeClr val="bg2">
                    <a:lumMod val="50000"/>
                  </a:schemeClr>
                </a:solidFill>
              </a:rPr>
              <a:t>cryptography</a:t>
            </a:r>
          </a:p>
          <a:p>
            <a:pPr>
              <a:buAutoNum type="arabicParenR"/>
            </a:pPr>
            <a:endParaRPr lang="en-NZ" b="1" dirty="0">
              <a:solidFill>
                <a:schemeClr val="bg2">
                  <a:lumMod val="50000"/>
                </a:schemeClr>
              </a:solidFill>
            </a:endParaRPr>
          </a:p>
          <a:p>
            <a:pPr>
              <a:buAutoNum type="arabicParenR"/>
            </a:pPr>
            <a:r>
              <a:rPr lang="en-NZ" b="1" dirty="0" smtClean="0">
                <a:solidFill>
                  <a:schemeClr val="bg2">
                    <a:lumMod val="50000"/>
                  </a:schemeClr>
                </a:solidFill>
              </a:rPr>
              <a:t> Ruby</a:t>
            </a:r>
            <a:r>
              <a:rPr lang="en-NZ" b="1" dirty="0">
                <a:solidFill>
                  <a:schemeClr val="bg2">
                    <a:lumMod val="50000"/>
                  </a:schemeClr>
                </a:solidFill>
              </a:rPr>
              <a:t>: </a:t>
            </a:r>
            <a:r>
              <a:rPr lang="en-NZ" dirty="0">
                <a:solidFill>
                  <a:schemeClr val="bg2">
                    <a:lumMod val="50000"/>
                  </a:schemeClr>
                </a:solidFill>
              </a:rPr>
              <a:t>is really predicted toward being the descendant to </a:t>
            </a:r>
            <a:r>
              <a:rPr lang="en-NZ" dirty="0" smtClean="0">
                <a:solidFill>
                  <a:schemeClr val="bg2">
                    <a:lumMod val="50000"/>
                  </a:schemeClr>
                </a:solidFill>
              </a:rPr>
              <a:t>Python</a:t>
            </a:r>
          </a:p>
          <a:p>
            <a:pPr>
              <a:buAutoNum type="arabicParenR"/>
            </a:pPr>
            <a:endParaRPr lang="en-NZ" b="1" dirty="0">
              <a:solidFill>
                <a:schemeClr val="bg2">
                  <a:lumMod val="50000"/>
                </a:schemeClr>
              </a:solidFill>
            </a:endParaRPr>
          </a:p>
          <a:p>
            <a:pPr>
              <a:buAutoNum type="arabicParenR"/>
            </a:pPr>
            <a:r>
              <a:rPr lang="en-NZ" b="1" dirty="0" smtClean="0">
                <a:solidFill>
                  <a:schemeClr val="bg2">
                    <a:lumMod val="50000"/>
                  </a:schemeClr>
                </a:solidFill>
              </a:rPr>
              <a:t> C/C</a:t>
            </a:r>
            <a:r>
              <a:rPr lang="en-NZ" b="1" dirty="0">
                <a:solidFill>
                  <a:schemeClr val="bg2">
                    <a:lumMod val="50000"/>
                  </a:schemeClr>
                </a:solidFill>
              </a:rPr>
              <a:t>++: </a:t>
            </a:r>
            <a:r>
              <a:rPr lang="en-NZ" dirty="0">
                <a:solidFill>
                  <a:schemeClr val="bg2">
                    <a:lumMod val="50000"/>
                  </a:schemeClr>
                </a:solidFill>
              </a:rPr>
              <a:t>the myth of C/C++ is a programming language that could be said, the “authorized” programming language of </a:t>
            </a:r>
            <a:r>
              <a:rPr lang="en-NZ" dirty="0" smtClean="0">
                <a:solidFill>
                  <a:schemeClr val="bg2">
                    <a:lumMod val="50000"/>
                  </a:schemeClr>
                </a:solidFill>
              </a:rPr>
              <a:t>cryptography</a:t>
            </a:r>
          </a:p>
          <a:p>
            <a:pPr>
              <a:buAutoNum type="arabicParenR"/>
            </a:pPr>
            <a:endParaRPr lang="en-NZ" b="1" dirty="0">
              <a:solidFill>
                <a:schemeClr val="bg2">
                  <a:lumMod val="50000"/>
                </a:schemeClr>
              </a:solidFill>
            </a:endParaRPr>
          </a:p>
          <a:p>
            <a:pPr>
              <a:buAutoNum type="arabicParenR"/>
            </a:pPr>
            <a:r>
              <a:rPr lang="en-NZ" b="1" dirty="0" smtClean="0">
                <a:solidFill>
                  <a:schemeClr val="bg2">
                    <a:lumMod val="50000"/>
                  </a:schemeClr>
                </a:solidFill>
              </a:rPr>
              <a:t> Java</a:t>
            </a:r>
            <a:r>
              <a:rPr lang="en-NZ" b="1" dirty="0">
                <a:solidFill>
                  <a:schemeClr val="bg2">
                    <a:lumMod val="50000"/>
                  </a:schemeClr>
                </a:solidFill>
              </a:rPr>
              <a:t>: </a:t>
            </a:r>
            <a:r>
              <a:rPr lang="en-NZ" dirty="0">
                <a:solidFill>
                  <a:schemeClr val="bg2">
                    <a:lumMod val="50000"/>
                  </a:schemeClr>
                </a:solidFill>
              </a:rPr>
              <a:t>is a language that reasons divide in the software improvement world.</a:t>
            </a:r>
            <a:r>
              <a:rPr lang="en-NZ" dirty="0"/>
              <a:t/>
            </a:r>
            <a:br>
              <a:rPr lang="en-NZ" dirty="0"/>
            </a:br>
            <a:r>
              <a:rPr lang="en-NZ" dirty="0"/>
              <a:t/>
            </a:r>
            <a:br>
              <a:rPr lang="en-NZ" dirty="0"/>
            </a:br>
            <a:endParaRPr lang="en-NZ" dirty="0"/>
          </a:p>
          <a:p>
            <a:r>
              <a:rPr lang="en-NZ" dirty="0">
                <a:solidFill>
                  <a:srgbClr val="0070C0"/>
                </a:solidFill>
              </a:rPr>
              <a:t>Read more at: https://www.freelancinggig.com/blog/2017/08/04/best-programming-languages-cryptography/</a:t>
            </a:r>
          </a:p>
        </p:txBody>
      </p:sp>
    </p:spTree>
    <p:extLst>
      <p:ext uri="{BB962C8B-B14F-4D97-AF65-F5344CB8AC3E}">
        <p14:creationId xmlns:p14="http://schemas.microsoft.com/office/powerpoint/2010/main" val="8314879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E392A01-325A-4139-837F-B706994F3F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2752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9BFF3DD-004C-4A6D-9D30-15568676C743}"/>
              </a:ext>
            </a:extLst>
          </p:cNvPr>
          <p:cNvCxnSpPr/>
          <p:nvPr/>
        </p:nvCxnSpPr>
        <p:spPr>
          <a:xfrm>
            <a:off x="363255" y="6394537"/>
            <a:ext cx="1149263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84D15A7-84CD-4605-B078-5D9C8126F074}"/>
              </a:ext>
            </a:extLst>
          </p:cNvPr>
          <p:cNvSpPr txBox="1"/>
          <p:nvPr/>
        </p:nvSpPr>
        <p:spPr>
          <a:xfrm>
            <a:off x="269310" y="6469129"/>
            <a:ext cx="60813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1000" dirty="0">
                <a:latin typeface="Soho Gothic Pro Light" panose="020B0303030504020204" pitchFamily="34" charset="0"/>
              </a:rPr>
              <a:t>UNITEC CYBERSECURITY LAUNCH EVENT | DATE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738DEE-2BB8-41CE-AAC6-7B0A6566F9EB}"/>
              </a:ext>
            </a:extLst>
          </p:cNvPr>
          <p:cNvSpPr txBox="1"/>
          <p:nvPr/>
        </p:nvSpPr>
        <p:spPr>
          <a:xfrm>
            <a:off x="363255" y="463462"/>
            <a:ext cx="7966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3200" dirty="0">
                <a:solidFill>
                  <a:schemeClr val="bg1"/>
                </a:solidFill>
              </a:rPr>
              <a:t>Why Python?</a:t>
            </a:r>
            <a:endParaRPr lang="en-NZ" sz="3200" dirty="0">
              <a:solidFill>
                <a:schemeClr val="bg1"/>
              </a:solidFill>
              <a:latin typeface="Soho Gothic Pro Light" panose="020B030303050402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31223" y="2081349"/>
            <a:ext cx="10763794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NZ" sz="2000" b="1" dirty="0"/>
              <a:t>The syntax is simple and easy to learn 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NZ" sz="2000" b="1" dirty="0"/>
              <a:t>Versatility</a:t>
            </a:r>
            <a:r>
              <a:rPr lang="en-NZ" sz="2000" dirty="0"/>
              <a:t> </a:t>
            </a:r>
            <a:r>
              <a:rPr lang="en-NZ" dirty="0"/>
              <a:t>(Data science, Cryptography, Machine Learning, Game Development, Web Development and etc.)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NZ" sz="2000" b="1" dirty="0"/>
              <a:t>Value and demand </a:t>
            </a:r>
            <a:r>
              <a:rPr lang="en-NZ" dirty="0"/>
              <a:t>(Facebook, Google, NASA, Amazon, Instagram, Netflix, and etc.)</a:t>
            </a:r>
          </a:p>
          <a:p>
            <a:r>
              <a:rPr lang="en-NZ" dirty="0"/>
              <a:t>    </a:t>
            </a:r>
          </a:p>
          <a:p>
            <a:endParaRPr lang="en-NZ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r>
              <a:rPr lang="en-NZ" sz="20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                </a:t>
            </a:r>
            <a:endParaRPr lang="en-NZ" sz="2000" b="1" dirty="0" smtClean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endParaRPr lang="en-NZ" sz="20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r>
              <a:rPr lang="en-NZ" sz="20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             </a:t>
            </a:r>
            <a:r>
              <a:rPr lang="en-NZ" sz="20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“</a:t>
            </a:r>
            <a:r>
              <a:rPr lang="en-NZ" sz="20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Python is still a preferred for the execution of cryptography, in specific for analysis.”</a:t>
            </a:r>
            <a:endParaRPr lang="en-NZ" sz="2000" dirty="0"/>
          </a:p>
        </p:txBody>
      </p:sp>
    </p:spTree>
    <p:extLst>
      <p:ext uri="{BB962C8B-B14F-4D97-AF65-F5344CB8AC3E}">
        <p14:creationId xmlns:p14="http://schemas.microsoft.com/office/powerpoint/2010/main" val="32502051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E392A01-325A-4139-837F-B706994F3F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2752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9BFF3DD-004C-4A6D-9D30-15568676C743}"/>
              </a:ext>
            </a:extLst>
          </p:cNvPr>
          <p:cNvCxnSpPr/>
          <p:nvPr/>
        </p:nvCxnSpPr>
        <p:spPr>
          <a:xfrm>
            <a:off x="363255" y="6394537"/>
            <a:ext cx="1149263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84D15A7-84CD-4605-B078-5D9C8126F074}"/>
              </a:ext>
            </a:extLst>
          </p:cNvPr>
          <p:cNvSpPr txBox="1"/>
          <p:nvPr/>
        </p:nvSpPr>
        <p:spPr>
          <a:xfrm>
            <a:off x="269310" y="6469129"/>
            <a:ext cx="60813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1000" dirty="0">
                <a:latin typeface="Soho Gothic Pro Light" panose="020B0303030504020204" pitchFamily="34" charset="0"/>
              </a:rPr>
              <a:t>UNITEC CYBERSECURITY LAUNCH EVENT | DATE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738DEE-2BB8-41CE-AAC6-7B0A6566F9EB}"/>
              </a:ext>
            </a:extLst>
          </p:cNvPr>
          <p:cNvSpPr txBox="1"/>
          <p:nvPr/>
        </p:nvSpPr>
        <p:spPr>
          <a:xfrm>
            <a:off x="363255" y="463462"/>
            <a:ext cx="7966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3200" dirty="0">
                <a:solidFill>
                  <a:schemeClr val="bg1"/>
                </a:solidFill>
              </a:rPr>
              <a:t>What is Python? </a:t>
            </a:r>
            <a:endParaRPr lang="en-NZ" sz="3200" dirty="0">
              <a:solidFill>
                <a:schemeClr val="bg1"/>
              </a:solidFill>
              <a:latin typeface="Soho Gothic Pro Light" panose="020B030303050402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36003" y="2025134"/>
            <a:ext cx="40236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NZ" b="1" dirty="0"/>
              <a:t>Before 1980s, Python was just snake!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3844" y="3198464"/>
            <a:ext cx="4784148" cy="2392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209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E392A01-325A-4139-837F-B706994F3F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2752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9BFF3DD-004C-4A6D-9D30-15568676C743}"/>
              </a:ext>
            </a:extLst>
          </p:cNvPr>
          <p:cNvCxnSpPr/>
          <p:nvPr/>
        </p:nvCxnSpPr>
        <p:spPr>
          <a:xfrm>
            <a:off x="363255" y="6394537"/>
            <a:ext cx="1149263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84D15A7-84CD-4605-B078-5D9C8126F074}"/>
              </a:ext>
            </a:extLst>
          </p:cNvPr>
          <p:cNvSpPr txBox="1"/>
          <p:nvPr/>
        </p:nvSpPr>
        <p:spPr>
          <a:xfrm>
            <a:off x="269310" y="6469129"/>
            <a:ext cx="60813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1000" dirty="0">
                <a:latin typeface="Soho Gothic Pro Light" panose="020B0303030504020204" pitchFamily="34" charset="0"/>
              </a:rPr>
              <a:t>UNITEC CYBERSECURITY LAUNCH EVENT | DATE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738DEE-2BB8-41CE-AAC6-7B0A6566F9EB}"/>
              </a:ext>
            </a:extLst>
          </p:cNvPr>
          <p:cNvSpPr txBox="1"/>
          <p:nvPr/>
        </p:nvSpPr>
        <p:spPr>
          <a:xfrm>
            <a:off x="363255" y="463462"/>
            <a:ext cx="7966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3200" dirty="0">
                <a:solidFill>
                  <a:schemeClr val="bg1"/>
                </a:solidFill>
              </a:rPr>
              <a:t>What is Python? </a:t>
            </a:r>
            <a:endParaRPr lang="en-NZ" sz="3200" dirty="0">
              <a:solidFill>
                <a:schemeClr val="bg1"/>
              </a:solidFill>
              <a:latin typeface="Soho Gothic Pro Light" panose="020B030303050402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92181" y="1948432"/>
            <a:ext cx="1042416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NZ" dirty="0"/>
              <a:t>From 1969 to 1974, Monty Python was a British comedy series created by the comedy group Monty Python and broadcast by the </a:t>
            </a:r>
            <a:r>
              <a:rPr lang="en-NZ" b="1" dirty="0"/>
              <a:t>BBC</a:t>
            </a:r>
            <a:r>
              <a:rPr lang="en-NZ" dirty="0"/>
              <a:t>.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0921" y="2883163"/>
            <a:ext cx="4297298" cy="3222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5339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E392A01-325A-4139-837F-B706994F3F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2752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9BFF3DD-004C-4A6D-9D30-15568676C743}"/>
              </a:ext>
            </a:extLst>
          </p:cNvPr>
          <p:cNvCxnSpPr/>
          <p:nvPr/>
        </p:nvCxnSpPr>
        <p:spPr>
          <a:xfrm>
            <a:off x="363255" y="6394537"/>
            <a:ext cx="1149263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84D15A7-84CD-4605-B078-5D9C8126F074}"/>
              </a:ext>
            </a:extLst>
          </p:cNvPr>
          <p:cNvSpPr txBox="1"/>
          <p:nvPr/>
        </p:nvSpPr>
        <p:spPr>
          <a:xfrm>
            <a:off x="269310" y="6469129"/>
            <a:ext cx="60813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1000" dirty="0">
                <a:latin typeface="Soho Gothic Pro Light" panose="020B0303030504020204" pitchFamily="34" charset="0"/>
              </a:rPr>
              <a:t>UNITEC CYBERSECURITY LAUNCH EVENT | DATE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738DEE-2BB8-41CE-AAC6-7B0A6566F9EB}"/>
              </a:ext>
            </a:extLst>
          </p:cNvPr>
          <p:cNvSpPr txBox="1"/>
          <p:nvPr/>
        </p:nvSpPr>
        <p:spPr>
          <a:xfrm>
            <a:off x="363255" y="463462"/>
            <a:ext cx="7966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3200" dirty="0">
                <a:solidFill>
                  <a:schemeClr val="bg1"/>
                </a:solidFill>
              </a:rPr>
              <a:t>What is Python? </a:t>
            </a:r>
            <a:endParaRPr lang="en-NZ" sz="3200" dirty="0">
              <a:solidFill>
                <a:schemeClr val="bg1"/>
              </a:solidFill>
              <a:latin typeface="Soho Gothic Pro Light" panose="020B030303050402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63255" y="1767840"/>
            <a:ext cx="1134106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NZ" dirty="0">
                <a:latin typeface="Arial" panose="020B0604020202020204" pitchFamily="34" charset="0"/>
              </a:rPr>
              <a:t>“Over six years ago, in December 1989, I was looking for a "hobby" programming project that would keep me occupied during the week around Christmas. My office would be closed, but I had a home computer, and not much else on my hands. I decided to write an interpreter for the new scripting language I had been thinking about lately: a descendant of ABC that would appeal to Unix/ C hackers. I chose Python as a working title for the project, being in a slightly irreverent mood (and a big fan of Monty Python Flying Circus)”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837" y="3642287"/>
            <a:ext cx="4039128" cy="226781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3278" y="3351802"/>
            <a:ext cx="3431408" cy="2848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4666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</TotalTime>
  <Words>1125</Words>
  <Application>Microsoft Office PowerPoint</Application>
  <PresentationFormat>Widescreen</PresentationFormat>
  <Paragraphs>212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40" baseType="lpstr">
      <vt:lpstr>MS PGothic</vt:lpstr>
      <vt:lpstr>Arial</vt:lpstr>
      <vt:lpstr>Calibri</vt:lpstr>
      <vt:lpstr>Calibri Light</vt:lpstr>
      <vt:lpstr>Monotype Sorts</vt:lpstr>
      <vt:lpstr>Soho Gothic Pro ExtraBold</vt:lpstr>
      <vt:lpstr>Soho Gothic Pro Light</vt:lpstr>
      <vt:lpstr>Verdana</vt:lpstr>
      <vt:lpstr>Wingdings</vt:lpstr>
      <vt:lpstr>Office Theme</vt:lpstr>
      <vt:lpstr>Cryptography (Python)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Jay</dc:creator>
  <cp:lastModifiedBy>Soheil Pour</cp:lastModifiedBy>
  <cp:revision>24</cp:revision>
  <dcterms:created xsi:type="dcterms:W3CDTF">2020-02-18T07:56:04Z</dcterms:created>
  <dcterms:modified xsi:type="dcterms:W3CDTF">2021-07-20T04:18:45Z</dcterms:modified>
</cp:coreProperties>
</file>